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sldIdLst>
    <p:sldId id="256" r:id="rId4"/>
    <p:sldId id="261" r:id="rId5"/>
    <p:sldId id="265" r:id="rId6"/>
    <p:sldId id="259" r:id="rId7"/>
  </p:sldIdLst>
  <p:sldSz cx="12192000" cy="6858000"/>
  <p:notesSz cx="7772400" cy="10058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080" cy="530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080" cy="5306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image" Target="../media/image5.png"/><Relationship Id="rId15" Type="http://schemas.openxmlformats.org/officeDocument/2006/relationships/image" Target="../media/image4.jpeg"/><Relationship Id="rId14" Type="http://schemas.openxmlformats.org/officeDocument/2006/relationships/image" Target="../media/image3.png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0" y="2637000"/>
            <a:ext cx="12191040" cy="70200"/>
          </a:xfrm>
          <a:prstGeom prst="rect">
            <a:avLst/>
          </a:prstGeom>
          <a:gradFill rotWithShape="0">
            <a:gsLst>
              <a:gs pos="0">
                <a:srgbClr val="766000"/>
              </a:gs>
              <a:gs pos="100000">
                <a:srgbClr val="FFDE53"/>
              </a:gs>
            </a:gsLst>
            <a:lin ang="0"/>
          </a:gradFill>
          <a:ln w="3240">
            <a:solidFill>
              <a:srgbClr val="FFDE53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pic>
        <p:nvPicPr>
          <p:cNvPr id="2" name="Picture 2"/>
          <p:cNvPicPr/>
          <p:nvPr/>
        </p:nvPicPr>
        <p:blipFill>
          <a:blip r:embed="rId13"/>
          <a:srcRect l="533" t="5838" r="675" b="6157"/>
          <a:stretch>
            <a:fillRect/>
          </a:stretch>
        </p:blipFill>
        <p:spPr>
          <a:xfrm>
            <a:off x="4481640" y="4273200"/>
            <a:ext cx="3213000" cy="2534040"/>
          </a:xfrm>
          <a:prstGeom prst="rect">
            <a:avLst/>
          </a:prstGeom>
          <a:ln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Click to edit the title text format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Click to edit the outline text format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Second Outline Level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Fourth Outline Level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Fifth Outline Level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Sixth Outline Level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Seventh Outline Level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0"/>
            <a:ext cx="12191040" cy="532440"/>
          </a:xfrm>
          <a:prstGeom prst="rect">
            <a:avLst/>
          </a:prstGeom>
          <a:gradFill rotWithShape="0">
            <a:gsLst>
              <a:gs pos="0">
                <a:srgbClr val="D0D0D0"/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pic>
        <p:nvPicPr>
          <p:cNvPr id="41" name="Picture 10"/>
          <p:cNvPicPr/>
          <p:nvPr/>
        </p:nvPicPr>
        <p:blipFill>
          <a:blip r:embed="rId13"/>
          <a:stretch>
            <a:fillRect/>
          </a:stretch>
        </p:blipFill>
        <p:spPr>
          <a:xfrm>
            <a:off x="11640600" y="8640"/>
            <a:ext cx="525240" cy="502920"/>
          </a:xfrm>
          <a:prstGeom prst="rect">
            <a:avLst/>
          </a:prstGeom>
          <a:ln>
            <a:noFill/>
          </a:ln>
        </p:spPr>
      </p:pic>
      <p:pic>
        <p:nvPicPr>
          <p:cNvPr id="42" name="그림 14"/>
          <p:cNvPicPr/>
          <p:nvPr/>
        </p:nvPicPr>
        <p:blipFill>
          <a:blip r:embed="rId14"/>
          <a:stretch>
            <a:fillRect/>
          </a:stretch>
        </p:blipFill>
        <p:spPr>
          <a:xfrm>
            <a:off x="883080" y="6545520"/>
            <a:ext cx="1992240" cy="196920"/>
          </a:xfrm>
          <a:prstGeom prst="rect">
            <a:avLst/>
          </a:prstGeom>
          <a:ln>
            <a:noFill/>
          </a:ln>
        </p:spPr>
      </p:pic>
      <p:pic>
        <p:nvPicPr>
          <p:cNvPr id="43" name="Picture 7"/>
          <p:cNvPicPr/>
          <p:nvPr/>
        </p:nvPicPr>
        <p:blipFill>
          <a:blip r:embed="rId15">
            <a:lum contrast="6000"/>
          </a:blip>
          <a:srcRect t="6245" b="10325"/>
          <a:stretch>
            <a:fillRect/>
          </a:stretch>
        </p:blipFill>
        <p:spPr>
          <a:xfrm>
            <a:off x="46440" y="6453360"/>
            <a:ext cx="767160" cy="35928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0" y="6351480"/>
            <a:ext cx="12191040" cy="68760"/>
          </a:xfrm>
          <a:prstGeom prst="rect">
            <a:avLst/>
          </a:prstGeom>
          <a:gradFill rotWithShape="0">
            <a:gsLst>
              <a:gs pos="0">
                <a:srgbClr val="333333"/>
              </a:gs>
              <a:gs pos="100000">
                <a:srgbClr val="D0D0D0"/>
              </a:gs>
            </a:gsLst>
            <a:lin ang="0"/>
          </a:gradFill>
          <a:ln w="3240">
            <a:solidFill>
              <a:srgbClr val="ABABAB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pic>
        <p:nvPicPr>
          <p:cNvPr id="45" name="그림 4"/>
          <p:cNvPicPr/>
          <p:nvPr/>
        </p:nvPicPr>
        <p:blipFill>
          <a:blip r:embed="rId16"/>
          <a:stretch>
            <a:fillRect/>
          </a:stretch>
        </p:blipFill>
        <p:spPr>
          <a:xfrm>
            <a:off x="11209680" y="6453360"/>
            <a:ext cx="915120" cy="40500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0" y="534960"/>
            <a:ext cx="12191040" cy="70200"/>
          </a:xfrm>
          <a:prstGeom prst="rect">
            <a:avLst/>
          </a:prstGeom>
          <a:gradFill rotWithShape="0">
            <a:gsLst>
              <a:gs pos="0">
                <a:srgbClr val="766000"/>
              </a:gs>
              <a:gs pos="100000">
                <a:srgbClr val="FFDE53"/>
              </a:gs>
            </a:gsLst>
            <a:lin ang="0"/>
          </a:gradFill>
          <a:ln w="3240">
            <a:solidFill>
              <a:srgbClr val="E8BC00"/>
            </a:solidFill>
            <a:miter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4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Click to edit the title text format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Click to edit the outline text format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Second Outline Level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Third Outline Level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 panose="020B0604020202020204"/>
              </a:rPr>
              <a:t>Fourth Outline Level</a:t>
            </a:r>
            <a:endParaRPr lang="en-US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Fifth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Sixth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Seventh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523880" y="108360"/>
            <a:ext cx="9142920" cy="2386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400" b="1" strike="noStrike" spc="-1" dirty="0">
                <a:solidFill>
                  <a:srgbClr val="002060"/>
                </a:solidFill>
                <a:ea typeface="DejaVu Sans" panose="020B0603030804020204"/>
                <a:cs typeface="+mn-lt"/>
              </a:rPr>
              <a:t>Weekly Report</a:t>
            </a:r>
            <a:endParaRPr lang="en-US" sz="6400" b="0" strike="noStrike" spc="-1" dirty="0">
              <a:cs typeface="+mn-lt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1523880" y="2778120"/>
            <a:ext cx="9142920" cy="1485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ea typeface="Malgun Gothic"/>
                <a:cs typeface="+mn-lt"/>
              </a:rPr>
              <a:t>Xuan-Thuy Vo</a:t>
            </a:r>
            <a:endParaRPr lang="en-US" sz="2800" b="0" strike="noStrike" spc="-1" dirty="0">
              <a:cs typeface="+mn-lt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70C0"/>
                </a:solidFill>
                <a:ea typeface="Malgun Gothic"/>
                <a:cs typeface="+mn-lt"/>
              </a:rPr>
              <a:t>xthuy@islab.ulsan.ac.kr</a:t>
            </a:r>
            <a:endParaRPr lang="en-US" sz="2400" b="0" strike="noStrike" spc="-1" dirty="0">
              <a:cs typeface="+mn-lt"/>
            </a:endParaRPr>
          </a:p>
          <a:p>
            <a:pPr algn="ctr">
              <a:lnSpc>
                <a:spcPct val="100000"/>
              </a:lnSpc>
            </a:pPr>
            <a:r>
              <a:rPr lang="en-US" altLang="en-US" sz="2800" b="1" strike="noStrike" spc="-1" dirty="0">
                <a:solidFill>
                  <a:srgbClr val="0070C0"/>
                </a:solidFill>
                <a:ea typeface="Malgun Gothic"/>
                <a:cs typeface="+mn-lt"/>
              </a:rPr>
              <a:t>December</a:t>
            </a:r>
            <a:r>
              <a:rPr lang="en-US" sz="2800" b="1" strike="noStrike" spc="-1" dirty="0">
                <a:solidFill>
                  <a:srgbClr val="0070C0"/>
                </a:solidFill>
                <a:ea typeface="Malgun Gothic"/>
                <a:cs typeface="+mn-lt"/>
              </a:rPr>
              <a:t> </a:t>
            </a:r>
            <a:r>
              <a:rPr lang="en-US" altLang="en-US" sz="2800" b="1" strike="noStrike" spc="-1" dirty="0">
                <a:solidFill>
                  <a:srgbClr val="0070C0"/>
                </a:solidFill>
                <a:ea typeface="Malgun Gothic"/>
                <a:cs typeface="+mn-lt"/>
              </a:rPr>
              <a:t>19</a:t>
            </a:r>
            <a:r>
              <a:rPr lang="en-US" sz="2800" b="1" strike="noStrike" spc="-1" dirty="0">
                <a:solidFill>
                  <a:srgbClr val="0070C0"/>
                </a:solidFill>
                <a:ea typeface="Malgun Gothic"/>
                <a:cs typeface="+mn-lt"/>
              </a:rPr>
              <a:t>, 2023</a:t>
            </a:r>
            <a:endParaRPr lang="en-US" sz="2800" b="0" strike="noStrike" spc="-1" dirty="0">
              <a:cs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0"/>
            <a:ext cx="1219104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ctr">
            <a:normAutofit fontScale="97500"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sz="3200" b="1" strike="noStrike" spc="-1" dirty="0">
                <a:solidFill>
                  <a:srgbClr val="002060"/>
                </a:solidFill>
                <a:ea typeface="DejaVu Sans" panose="020B0603030804020204"/>
                <a:cs typeface="+mn-lt"/>
              </a:rPr>
              <a:t>Activities</a:t>
            </a:r>
            <a:endParaRPr lang="en-US" sz="3200" b="0" strike="noStrike" spc="-1" dirty="0">
              <a:cs typeface="+mn-lt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198000" y="657360"/>
            <a:ext cx="11794680" cy="56682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lstStyle/>
          <a:p>
            <a:pPr marL="228600" indent="-226695" algn="just">
              <a:lnSpc>
                <a:spcPct val="90000"/>
              </a:lnSpc>
              <a:spcBef>
                <a:spcPts val="10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sz="2200" b="1" strike="noStrike" spc="-1" dirty="0">
                <a:solidFill>
                  <a:srgbClr val="002060"/>
                </a:solidFill>
                <a:ea typeface="DejaVu Sans" panose="020B0603030804020204"/>
                <a:cs typeface="+mn-lt"/>
              </a:rPr>
              <a:t>Last week: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685800" lvl="1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Cascaded temporal self-attention for video action recognition: Extend PartialFormer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Dataset: Kinetics 400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Ablate #frame_groups and temporal modeling (</a:t>
            </a:r>
            <a:r>
              <a:rPr lang="en-US" altLang="en-US" sz="2800" b="1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+</a:t>
            </a: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: accumulated features; </a:t>
            </a:r>
            <a:r>
              <a:rPr lang="en-US" altLang="en-US" sz="2800" b="1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-</a:t>
            </a: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: optical flow)</a:t>
            </a:r>
            <a:endParaRPr lang="en-US" altLang="en-US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685800" lvl="1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Write the paper with title: Dilated MLP for Real-time Mobile Vision Applications (on going)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Scaling models: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DMLP@2.0GFLOPs: 79.2% Top-1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685800" lvl="1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Prepare conference paper for IW-FCV 2024: (on going)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Title: Bidirectional Local-to-Global Self-Attention for Visual Learning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685800" lvl="1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2057400" lvl="4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2057400" lvl="4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2057400" lvl="4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b="0" strike="noStrike" spc="-1" dirty="0">
              <a:solidFill>
                <a:srgbClr val="203864"/>
              </a:solidFill>
              <a:ea typeface="DejaVu Sans" panose="020B0603030804020204"/>
              <a:cs typeface="+mn-lt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b="0" strike="noStrike" spc="-1" dirty="0">
              <a:solidFill>
                <a:srgbClr val="203864"/>
              </a:solidFill>
              <a:ea typeface="DejaVu Sans" panose="020B0603030804020204"/>
              <a:cs typeface="+mn-lt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sz="1800" b="0" strike="noStrike" spc="-1" dirty="0">
              <a:cs typeface="+mn-lt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marL="915670"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marL="457835"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cs typeface="+mn-lt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4724280" y="645588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0"/>
            <a:ext cx="1219104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 anchor="ctr">
            <a:normAutofit fontScale="97500"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sz="3200" b="1" strike="noStrike" spc="-1" dirty="0">
                <a:solidFill>
                  <a:srgbClr val="002060"/>
                </a:solidFill>
                <a:ea typeface="DejaVu Sans" panose="020B0603030804020204"/>
                <a:cs typeface="+mn-lt"/>
              </a:rPr>
              <a:t>Activities</a:t>
            </a:r>
            <a:endParaRPr lang="en-US" sz="3200" b="0" strike="noStrike" spc="-1" dirty="0">
              <a:cs typeface="+mn-lt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198000" y="657360"/>
            <a:ext cx="11794680" cy="56682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lstStyle/>
          <a:p>
            <a:pPr marL="228600" indent="-226695" algn="just">
              <a:lnSpc>
                <a:spcPct val="90000"/>
              </a:lnSpc>
              <a:spcBef>
                <a:spcPts val="10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200" b="1" strike="noStrike" spc="-1" dirty="0">
                <a:solidFill>
                  <a:srgbClr val="002060"/>
                </a:solidFill>
                <a:ea typeface="DejaVu Sans" panose="020B0603030804020204"/>
                <a:cs typeface="+mn-lt"/>
              </a:rPr>
              <a:t>This</a:t>
            </a:r>
            <a:r>
              <a:rPr lang="en-US" sz="2200" b="1" strike="noStrike" spc="-1" dirty="0">
                <a:solidFill>
                  <a:srgbClr val="002060"/>
                </a:solidFill>
                <a:ea typeface="DejaVu Sans" panose="020B0603030804020204"/>
                <a:cs typeface="+mn-lt"/>
              </a:rPr>
              <a:t> week: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685800" lvl="1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Write paper for Dilated MLP for Real-time Mobile Vision Applications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More experiments: detection, segmentation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685800" lvl="1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Ablation study: Cascaded model for video action recognition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685800" lvl="1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685800" lvl="1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Write the paper for IW-FCV 2024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r>
              <a:rPr lang="en-US" altLang="en-US" sz="2000" spc="-1" dirty="0">
                <a:solidFill>
                  <a:schemeClr val="accent1">
                    <a:lumMod val="50000"/>
                  </a:schemeClr>
                </a:solidFill>
                <a:ea typeface="DejaVu Sans" panose="020B0603030804020204"/>
                <a:cs typeface="+mn-lt"/>
                <a:sym typeface="+mn-ea"/>
              </a:rPr>
              <a:t>Title: Bidirectional Local-to-Global Self-Attention for Visual Learning</a:t>
            </a: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685800" lvl="1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373505" lvl="3" indent="0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None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685800" lvl="1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z="2000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2057400" lvl="4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2057400" lvl="4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spc="-1" dirty="0">
              <a:solidFill>
                <a:schemeClr val="accent1">
                  <a:lumMod val="50000"/>
                </a:schemeClr>
              </a:solidFill>
              <a:ea typeface="DejaVu Sans" panose="020B0603030804020204"/>
              <a:cs typeface="+mn-lt"/>
              <a:sym typeface="+mn-ea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b="0" strike="noStrike" spc="-1" dirty="0">
              <a:solidFill>
                <a:srgbClr val="203864"/>
              </a:solidFill>
              <a:ea typeface="DejaVu Sans" panose="020B0603030804020204"/>
              <a:cs typeface="+mn-lt"/>
            </a:endParaRPr>
          </a:p>
          <a:p>
            <a:pPr marL="1143000" lvl="2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altLang="en-US" b="0" strike="noStrike" spc="-1" dirty="0">
              <a:solidFill>
                <a:srgbClr val="203864"/>
              </a:solidFill>
              <a:ea typeface="DejaVu Sans" panose="020B0603030804020204"/>
              <a:cs typeface="+mn-lt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sz="1800" b="0" strike="noStrike" spc="-1" dirty="0">
              <a:cs typeface="+mn-lt"/>
            </a:endParaRPr>
          </a:p>
          <a:p>
            <a:pPr marL="1600200" lvl="3" indent="-226695" algn="just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 3" panose="05040102010807070707" charset="2"/>
              <a:buChar char=""/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marL="915670"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marL="457835"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90000"/>
              </a:lnSpc>
              <a:spcBef>
                <a:spcPts val="500"/>
              </a:spcBef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cs typeface="+mn-lt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cs typeface="+mn-lt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4724280" y="645588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0" y="0"/>
            <a:ext cx="12191040" cy="5324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139" name="CustomShape 2"/>
          <p:cNvSpPr/>
          <p:nvPr/>
        </p:nvSpPr>
        <p:spPr>
          <a:xfrm>
            <a:off x="455760" y="2670840"/>
            <a:ext cx="11211120" cy="10965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6600" b="1" strike="noStrike" spc="-1">
                <a:solidFill>
                  <a:srgbClr val="002060"/>
                </a:solidFill>
                <a:ea typeface="DejaVu Sans" panose="020B0603030804020204"/>
                <a:cs typeface="+mn-lt"/>
              </a:rPr>
              <a:t>Thank you very much </a:t>
            </a:r>
            <a:endParaRPr lang="en-US" sz="6600" b="0" strike="noStrike" spc="-1">
              <a:cs typeface="+mn-lt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4724280" y="645588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</Words>
  <Application>WPS Presentation</Application>
  <PresentationFormat>Widescreen</PresentationFormat>
  <Paragraphs>111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9" baseType="lpstr">
      <vt:lpstr>Arial</vt:lpstr>
      <vt:lpstr>SimSun</vt:lpstr>
      <vt:lpstr>Wingdings</vt:lpstr>
      <vt:lpstr>Arial</vt:lpstr>
      <vt:lpstr>Symbol</vt:lpstr>
      <vt:lpstr>DejaVu Sans</vt:lpstr>
      <vt:lpstr>Malgun Gothic</vt:lpstr>
      <vt:lpstr>Wingdings 3</vt:lpstr>
      <vt:lpstr>微软雅黑</vt:lpstr>
      <vt:lpstr>Droid Sans Fallback</vt:lpstr>
      <vt:lpstr>Arial Unicode MS</vt:lpstr>
      <vt:lpstr>Calibri</vt:lpstr>
      <vt:lpstr>Gubbi</vt:lpstr>
      <vt:lpstr>Office Theme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Thuy</dc:creator>
  <cp:lastModifiedBy>xuanthuy</cp:lastModifiedBy>
  <cp:revision>3488</cp:revision>
  <dcterms:created xsi:type="dcterms:W3CDTF">2023-12-19T02:23:50Z</dcterms:created>
  <dcterms:modified xsi:type="dcterms:W3CDTF">2023-12-19T02:23:50Z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KSOProductBuildVer">
    <vt:lpwstr>1033-10.1.0.6757</vt:lpwstr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</vt:i4>
  </property>
</Properties>
</file>