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91" r:id="rId3"/>
    <p:sldId id="258" r:id="rId4"/>
    <p:sldId id="259" r:id="rId5"/>
    <p:sldId id="290" r:id="rId6"/>
    <p:sldId id="289" r:id="rId7"/>
    <p:sldId id="287" r:id="rId8"/>
    <p:sldId id="279" r:id="rId9"/>
    <p:sldId id="288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  <p:embeddedFont>
      <p:font typeface="Malgun Gothic" panose="020B0503020000020004" pitchFamily="34" charset="-127"/>
      <p:regular r:id="rId17"/>
      <p:bold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3659">
          <p15:clr>
            <a:srgbClr val="A4A3A4"/>
          </p15:clr>
        </p15:guide>
        <p15:guide id="3" orient="horz" pos="1888">
          <p15:clr>
            <a:srgbClr val="A4A3A4"/>
          </p15:clr>
        </p15:guide>
        <p15:guide id="4" pos="7105">
          <p15:clr>
            <a:srgbClr val="A4A3A4"/>
          </p15:clr>
        </p15:guide>
        <p15:guide id="5" orient="horz" pos="2024">
          <p15:clr>
            <a:srgbClr val="A4A3A4"/>
          </p15:clr>
        </p15:guide>
        <p15:guide id="6" orient="horz" pos="1298">
          <p15:clr>
            <a:srgbClr val="A4A3A4"/>
          </p15:clr>
        </p15:guide>
        <p15:guide id="7" pos="211">
          <p15:clr>
            <a:srgbClr val="A4A3A4"/>
          </p15:clr>
        </p15:guide>
        <p15:guide id="8" orient="horz" pos="2341">
          <p15:clr>
            <a:srgbClr val="A4A3A4"/>
          </p15:clr>
        </p15:guide>
        <p15:guide id="9" pos="4021">
          <p15:clr>
            <a:srgbClr val="A4A3A4"/>
          </p15:clr>
        </p15:guide>
        <p15:guide id="10" orient="horz" pos="572">
          <p15:clr>
            <a:srgbClr val="A4A3A4"/>
          </p15:clr>
        </p15:guide>
        <p15:guide id="11" pos="1345">
          <p15:clr>
            <a:srgbClr val="A4A3A4"/>
          </p15:clr>
        </p15:guide>
        <p15:guide id="12" pos="1905">
          <p15:clr>
            <a:srgbClr val="A4A3A4"/>
          </p15:clr>
        </p15:guide>
        <p15:guide id="13" pos="3840">
          <p15:clr>
            <a:srgbClr val="A4A3A4"/>
          </p15:clr>
        </p15:guide>
        <p15:guide id="14" pos="57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149EA-B199-4894-98CE-04A438189BF5}" v="2" dt="2022-12-17T13:36:05.490"/>
    <p1510:client id="{5A1CC84A-A165-44A7-88C4-0D29165DCEEF}" v="19" dt="2022-12-17T13:30:59.551"/>
    <p1510:client id="{CB4D29C5-77B6-4339-98B7-D0C0B95EA673}" v="505" dt="2022-12-17T13:29:03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77"/>
      </p:cViewPr>
      <p:guideLst>
        <p:guide orient="horz" pos="1525"/>
        <p:guide pos="3659"/>
        <p:guide orient="horz" pos="1888"/>
        <p:guide pos="7105"/>
        <p:guide orient="horz" pos="2024"/>
        <p:guide orient="horz" pos="1298"/>
        <p:guide pos="211"/>
        <p:guide orient="horz" pos="2341"/>
        <p:guide pos="4021"/>
        <p:guide orient="horz" pos="572"/>
        <p:guide pos="1345"/>
        <p:guide pos="1905"/>
        <p:guide pos="3840"/>
        <p:guide pos="57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5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 Priadana" userId="334d3ba5d9a236a9" providerId="Windows Live" clId="Web-{5A1CC84A-A165-44A7-88C4-0D29165DCEEF}"/>
    <pc:docChg chg="modSld">
      <pc:chgData name="Adri Priadana" userId="334d3ba5d9a236a9" providerId="Windows Live" clId="Web-{5A1CC84A-A165-44A7-88C4-0D29165DCEEF}" dt="2022-12-17T13:30:59.551" v="18" actId="20577"/>
      <pc:docMkLst>
        <pc:docMk/>
      </pc:docMkLst>
      <pc:sldChg chg="modSp">
        <pc:chgData name="Adri Priadana" userId="334d3ba5d9a236a9" providerId="Windows Live" clId="Web-{5A1CC84A-A165-44A7-88C4-0D29165DCEEF}" dt="2022-12-17T13:30:59.551" v="18" actId="20577"/>
        <pc:sldMkLst>
          <pc:docMk/>
          <pc:sldMk cId="0" sldId="257"/>
        </pc:sldMkLst>
        <pc:spChg chg="mod">
          <ac:chgData name="Adri Priadana" userId="334d3ba5d9a236a9" providerId="Windows Live" clId="Web-{5A1CC84A-A165-44A7-88C4-0D29165DCEEF}" dt="2022-12-17T13:30:11.222" v="2" actId="20577"/>
          <ac:spMkLst>
            <pc:docMk/>
            <pc:sldMk cId="0" sldId="257"/>
            <ac:spMk id="98" creationId="{00000000-0000-0000-0000-000000000000}"/>
          </ac:spMkLst>
        </pc:spChg>
        <pc:spChg chg="mod">
          <ac:chgData name="Adri Priadana" userId="334d3ba5d9a236a9" providerId="Windows Live" clId="Web-{5A1CC84A-A165-44A7-88C4-0D29165DCEEF}" dt="2022-12-17T13:30:59.551" v="18" actId="20577"/>
          <ac:spMkLst>
            <pc:docMk/>
            <pc:sldMk cId="0" sldId="257"/>
            <ac:spMk id="100" creationId="{00000000-0000-0000-0000-000000000000}"/>
          </ac:spMkLst>
        </pc:spChg>
      </pc:sldChg>
    </pc:docChg>
  </pc:docChgLst>
  <pc:docChgLst>
    <pc:chgData clId="Web-{271149EA-B199-4894-98CE-04A438189BF5}"/>
    <pc:docChg chg="modSld">
      <pc:chgData name="" userId="" providerId="" clId="Web-{271149EA-B199-4894-98CE-04A438189BF5}" dt="2022-12-17T13:36:05.490" v="1" actId="1076"/>
      <pc:docMkLst>
        <pc:docMk/>
      </pc:docMkLst>
      <pc:sldChg chg="modSp">
        <pc:chgData name="" userId="" providerId="" clId="Web-{271149EA-B199-4894-98CE-04A438189BF5}" dt="2022-12-17T13:36:05.490" v="1" actId="1076"/>
        <pc:sldMkLst>
          <pc:docMk/>
          <pc:sldMk cId="0" sldId="256"/>
        </pc:sldMkLst>
        <pc:spChg chg="mod">
          <ac:chgData name="" userId="" providerId="" clId="Web-{271149EA-B199-4894-98CE-04A438189BF5}" dt="2022-12-17T13:36:05.490" v="1" actId="1076"/>
          <ac:spMkLst>
            <pc:docMk/>
            <pc:sldMk cId="0" sldId="256"/>
            <ac:spMk id="93" creationId="{00000000-0000-0000-0000-000000000000}"/>
          </ac:spMkLst>
        </pc:spChg>
      </pc:sldChg>
    </pc:docChg>
  </pc:docChgLst>
  <pc:docChgLst>
    <pc:chgData name="Adri Priadana" userId="334d3ba5d9a236a9" providerId="Windows Live" clId="Web-{CB4D29C5-77B6-4339-98B7-D0C0B95EA673}"/>
    <pc:docChg chg="modSld">
      <pc:chgData name="Adri Priadana" userId="334d3ba5d9a236a9" providerId="Windows Live" clId="Web-{CB4D29C5-77B6-4339-98B7-D0C0B95EA673}" dt="2022-12-17T13:29:03.651" v="499" actId="20577"/>
      <pc:docMkLst>
        <pc:docMk/>
      </pc:docMkLst>
      <pc:sldChg chg="modSp">
        <pc:chgData name="Adri Priadana" userId="334d3ba5d9a236a9" providerId="Windows Live" clId="Web-{CB4D29C5-77B6-4339-98B7-D0C0B95EA673}" dt="2022-12-17T13:20:39.061" v="0" actId="20577"/>
        <pc:sldMkLst>
          <pc:docMk/>
          <pc:sldMk cId="0" sldId="256"/>
        </pc:sldMkLst>
        <pc:spChg chg="mod">
          <ac:chgData name="Adri Priadana" userId="334d3ba5d9a236a9" providerId="Windows Live" clId="Web-{CB4D29C5-77B6-4339-98B7-D0C0B95EA673}" dt="2022-12-17T13:20:39.061" v="0" actId="20577"/>
          <ac:spMkLst>
            <pc:docMk/>
            <pc:sldMk cId="0" sldId="256"/>
            <ac:spMk id="93" creationId="{00000000-0000-0000-0000-000000000000}"/>
          </ac:spMkLst>
        </pc:spChg>
      </pc:sldChg>
      <pc:sldChg chg="modSp">
        <pc:chgData name="Adri Priadana" userId="334d3ba5d9a236a9" providerId="Windows Live" clId="Web-{CB4D29C5-77B6-4339-98B7-D0C0B95EA673}" dt="2022-12-17T13:23:21.174" v="61" actId="20577"/>
        <pc:sldMkLst>
          <pc:docMk/>
          <pc:sldMk cId="0" sldId="257"/>
        </pc:sldMkLst>
        <pc:spChg chg="mod">
          <ac:chgData name="Adri Priadana" userId="334d3ba5d9a236a9" providerId="Windows Live" clId="Web-{CB4D29C5-77B6-4339-98B7-D0C0B95EA673}" dt="2022-12-17T13:20:56.468" v="6" actId="20577"/>
          <ac:spMkLst>
            <pc:docMk/>
            <pc:sldMk cId="0" sldId="257"/>
            <ac:spMk id="98" creationId="{00000000-0000-0000-0000-000000000000}"/>
          </ac:spMkLst>
        </pc:spChg>
        <pc:spChg chg="mod">
          <ac:chgData name="Adri Priadana" userId="334d3ba5d9a236a9" providerId="Windows Live" clId="Web-{CB4D29C5-77B6-4339-98B7-D0C0B95EA673}" dt="2022-12-17T13:23:21.174" v="61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">
        <pc:chgData name="Adri Priadana" userId="334d3ba5d9a236a9" providerId="Windows Live" clId="Web-{CB4D29C5-77B6-4339-98B7-D0C0B95EA673}" dt="2022-12-17T13:29:03.651" v="499" actId="20577"/>
        <pc:sldMkLst>
          <pc:docMk/>
          <pc:sldMk cId="0" sldId="258"/>
        </pc:sldMkLst>
        <pc:spChg chg="mod">
          <ac:chgData name="Adri Priadana" userId="334d3ba5d9a236a9" providerId="Windows Live" clId="Web-{CB4D29C5-77B6-4339-98B7-D0C0B95EA673}" dt="2022-12-17T13:29:03.651" v="499" actId="20577"/>
          <ac:spMkLst>
            <pc:docMk/>
            <pc:sldMk cId="0" sldId="258"/>
            <ac:spMk id="106" creationId="{00000000-0000-0000-0000-000000000000}"/>
          </ac:spMkLst>
        </pc:spChg>
      </pc:sldChg>
      <pc:sldChg chg="modSp">
        <pc:chgData name="Adri Priadana" userId="334d3ba5d9a236a9" providerId="Windows Live" clId="Web-{CB4D29C5-77B6-4339-98B7-D0C0B95EA673}" dt="2022-12-17T13:27:56.619" v="469"/>
        <pc:sldMkLst>
          <pc:docMk/>
          <pc:sldMk cId="3181779359" sldId="261"/>
        </pc:sldMkLst>
        <pc:spChg chg="mod">
          <ac:chgData name="Adri Priadana" userId="334d3ba5d9a236a9" providerId="Windows Live" clId="Web-{CB4D29C5-77B6-4339-98B7-D0C0B95EA673}" dt="2022-12-17T13:23:38.690" v="63" actId="20577"/>
          <ac:spMkLst>
            <pc:docMk/>
            <pc:sldMk cId="3181779359" sldId="261"/>
            <ac:spMk id="100" creationId="{00000000-0000-0000-0000-000000000000}"/>
          </ac:spMkLst>
        </pc:spChg>
        <pc:graphicFrameChg chg="mod modGraphic">
          <ac:chgData name="Adri Priadana" userId="334d3ba5d9a236a9" providerId="Windows Live" clId="Web-{CB4D29C5-77B6-4339-98B7-D0C0B95EA673}" dt="2022-12-17T13:27:56.619" v="469"/>
          <ac:graphicFrameMkLst>
            <pc:docMk/>
            <pc:sldMk cId="3181779359" sldId="261"/>
            <ac:graphicFrameMk id="2" creationId="{11232238-88CD-05FB-2887-45402C63DB0E}"/>
          </ac:graphicFrameMkLst>
        </pc:graphicFrameChg>
        <pc:graphicFrameChg chg="mod modGraphic">
          <ac:chgData name="Adri Priadana" userId="334d3ba5d9a236a9" providerId="Windows Live" clId="Web-{CB4D29C5-77B6-4339-98B7-D0C0B95EA673}" dt="2022-12-17T13:27:34.009" v="370" actId="1076"/>
          <ac:graphicFrameMkLst>
            <pc:docMk/>
            <pc:sldMk cId="3181779359" sldId="261"/>
            <ac:graphicFrameMk id="3" creationId="{BD4808E8-C8BF-68B8-5DB4-FB6F1DB4E0B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84013ce0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1184013ce0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7" descr="symbolmark0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464051" y="3933056"/>
            <a:ext cx="3253316" cy="288049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7"/>
          <p:cNvSpPr txBox="1">
            <a:spLocks noGrp="1"/>
          </p:cNvSpPr>
          <p:nvPr>
            <p:ph type="ctrTitle"/>
          </p:nvPr>
        </p:nvSpPr>
        <p:spPr>
          <a:xfrm>
            <a:off x="914400" y="590823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ubTitle" idx="1"/>
          </p:nvPr>
        </p:nvSpPr>
        <p:spPr>
          <a:xfrm>
            <a:off x="911424" y="3140968"/>
            <a:ext cx="10369152" cy="28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4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08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08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7"/>
          <p:cNvSpPr/>
          <p:nvPr/>
        </p:nvSpPr>
        <p:spPr>
          <a:xfrm>
            <a:off x="0" y="2636841"/>
            <a:ext cx="12192000" cy="71437"/>
          </a:xfrm>
          <a:prstGeom prst="rect">
            <a:avLst/>
          </a:prstGeom>
          <a:gradFill>
            <a:gsLst>
              <a:gs pos="0">
                <a:srgbClr val="766000"/>
              </a:gs>
              <a:gs pos="100000">
                <a:srgbClr val="FFDE53"/>
              </a:gs>
            </a:gsLst>
            <a:lin ang="0" scaled="0"/>
          </a:gradFill>
          <a:ln w="9525" cap="flat" cmpd="sng">
            <a:solidFill>
              <a:srgbClr val="FFDE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0" y="2624"/>
            <a:ext cx="12192000" cy="53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 rot="5400000">
            <a:off x="3244553" y="-2302767"/>
            <a:ext cx="5702894" cy="11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40"/>
              <a:buFont typeface="Calibri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40"/>
              <a:buFont typeface="Calibri"/>
              <a:buChar char="•"/>
              <a:defRPr/>
            </a:lvl2pPr>
            <a:lvl3pPr marL="1371600" lvl="2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•"/>
              <a:defRPr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Calibri"/>
              <a:buChar char="•"/>
              <a:defRPr/>
            </a:lvl4pPr>
            <a:lvl5pPr marL="2286000" lvl="4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Calibri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4883381" y="643440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 rot="5400000">
            <a:off x="7285038" y="1828804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6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080"/>
              <a:buChar char="•"/>
              <a:defRPr/>
            </a:lvl1pPr>
            <a:lvl2pPr marL="914400" lvl="1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080"/>
              <a:buChar char="•"/>
              <a:defRPr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080"/>
              <a:buChar char="•"/>
              <a:defRPr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080"/>
              <a:buChar char="•"/>
              <a:defRPr/>
            </a:lvl4pPr>
            <a:lvl5pPr marL="2286000" lvl="4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08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4883381" y="643440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0" y="2624"/>
            <a:ext cx="12192000" cy="53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335360" y="606426"/>
            <a:ext cx="11521280" cy="570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ts val="1920"/>
              <a:buFont typeface="Noto Sans Symbols"/>
              <a:buChar char="►"/>
              <a:defRPr sz="2400"/>
            </a:lvl1pPr>
            <a:lvl2pPr marL="914400" lvl="1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Noto Sans Symbols"/>
              <a:buChar char="►"/>
              <a:defRPr sz="2000"/>
            </a:lvl2pPr>
            <a:lvl3pPr marL="1371600" lvl="2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Noto Sans Symbols"/>
              <a:buChar char="►"/>
              <a:defRPr sz="2000"/>
            </a:lvl3pPr>
            <a:lvl4pPr marL="1828800" lvl="3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B0F0"/>
              </a:buClr>
              <a:buSzPts val="1440"/>
              <a:buFont typeface="Noto Sans Symbols"/>
              <a:buChar char="►"/>
              <a:defRPr sz="1800"/>
            </a:lvl4pPr>
            <a:lvl5pPr marL="2286000" lvl="4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B0F0"/>
              </a:buClr>
              <a:buSzPts val="1440"/>
              <a:buFont typeface="Noto Sans Symbols"/>
              <a:buChar char="►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4883381" y="643440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08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9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84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84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4883381" y="643440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0" y="2624"/>
            <a:ext cx="12192000" cy="53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1680"/>
              <a:buFont typeface="Calibri"/>
              <a:buChar char="•"/>
              <a:defRPr sz="2800"/>
            </a:lvl1pPr>
            <a:lvl2pPr marL="914400" lvl="1" indent="-3200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40"/>
              <a:buFont typeface="Calibri"/>
              <a:buChar char="•"/>
              <a:defRPr sz="2400"/>
            </a:lvl2pPr>
            <a:lvl3pPr marL="1371600" lvl="2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•"/>
              <a:defRPr sz="2000"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Calibri"/>
              <a:buChar char="•"/>
              <a:defRPr sz="1800"/>
            </a:lvl4pPr>
            <a:lvl5pPr marL="2286000" lvl="4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Calibri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1680"/>
              <a:buFont typeface="Calibri"/>
              <a:buChar char="•"/>
              <a:defRPr sz="2800"/>
            </a:lvl1pPr>
            <a:lvl2pPr marL="914400" lvl="1" indent="-3200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40"/>
              <a:buFont typeface="Calibri"/>
              <a:buChar char="•"/>
              <a:defRPr sz="2400"/>
            </a:lvl2pPr>
            <a:lvl3pPr marL="1371600" lvl="2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•"/>
              <a:defRPr sz="2000"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Calibri"/>
              <a:buChar char="•"/>
              <a:defRPr sz="1800"/>
            </a:lvl4pPr>
            <a:lvl5pPr marL="2286000" lvl="4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Calibri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4883381" y="643440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0" y="2624"/>
            <a:ext cx="12192000" cy="53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4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Calibri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960"/>
              <a:buFont typeface="Calibri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960"/>
              <a:buFont typeface="Calibri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40"/>
              <a:buFont typeface="Calibri"/>
              <a:buChar char="•"/>
              <a:defRPr sz="2400"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•"/>
              <a:defRPr sz="2000"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Calibri"/>
              <a:buChar char="•"/>
              <a:defRPr sz="1800"/>
            </a:lvl3pPr>
            <a:lvl4pPr marL="1828800" lvl="3" indent="-28956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960"/>
              <a:buFont typeface="Calibri"/>
              <a:buChar char="•"/>
              <a:defRPr sz="1600"/>
            </a:lvl4pPr>
            <a:lvl5pPr marL="2286000" lvl="4" indent="-28956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960"/>
              <a:buFont typeface="Calibri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4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Calibri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960"/>
              <a:buFont typeface="Calibri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960"/>
              <a:buFont typeface="Calibri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40"/>
              <a:buFont typeface="Calibri"/>
              <a:buChar char="•"/>
              <a:defRPr sz="2400"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•"/>
              <a:defRPr sz="2000"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Calibri"/>
              <a:buChar char="•"/>
              <a:defRPr sz="1800"/>
            </a:lvl3pPr>
            <a:lvl4pPr marL="1828800" lvl="3" indent="-28956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960"/>
              <a:buFont typeface="Calibri"/>
              <a:buChar char="•"/>
              <a:defRPr sz="1600"/>
            </a:lvl4pPr>
            <a:lvl5pPr marL="2286000" lvl="4" indent="-28956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960"/>
              <a:buFont typeface="Calibri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4883381" y="643440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0" y="2624"/>
            <a:ext cx="12192000" cy="53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4883381" y="643440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4883381" y="643440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1920"/>
              <a:buFont typeface="Calibri"/>
              <a:buChar char="•"/>
              <a:defRPr sz="3200"/>
            </a:lvl1pPr>
            <a:lvl2pPr marL="914400" lvl="1" indent="-33528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1680"/>
              <a:buFont typeface="Calibri"/>
              <a:buChar char="•"/>
              <a:defRPr sz="2800"/>
            </a:lvl2pPr>
            <a:lvl3pPr marL="1371600" lvl="2" indent="-3200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40"/>
              <a:buFont typeface="Calibri"/>
              <a:buChar char="•"/>
              <a:defRPr sz="2400"/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•"/>
              <a:defRPr sz="2000"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•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060"/>
              </a:buClr>
              <a:buSzPts val="84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2060"/>
              </a:buClr>
              <a:buSzPts val="720"/>
              <a:buFont typeface="Calibri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060"/>
              </a:buClr>
              <a:buSzPts val="600"/>
              <a:buFont typeface="Calibri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060"/>
              </a:buClr>
              <a:buSzPts val="540"/>
              <a:buFont typeface="Calibri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060"/>
              </a:buClr>
              <a:buSzPts val="540"/>
              <a:buFont typeface="Calibri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4883381" y="643440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060"/>
              </a:buClr>
              <a:buSzPts val="84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2060"/>
              </a:buClr>
              <a:buSzPts val="720"/>
              <a:buFont typeface="Calibri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060"/>
              </a:buClr>
              <a:buSzPts val="600"/>
              <a:buFont typeface="Calibri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060"/>
              </a:buClr>
              <a:buSzPts val="540"/>
              <a:buFont typeface="Calibri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060"/>
              </a:buClr>
              <a:buSzPts val="540"/>
              <a:buFont typeface="Calibri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4883381" y="643440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335360" y="606426"/>
            <a:ext cx="11521280" cy="570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40"/>
              <a:buFont typeface="Calibri"/>
              <a:buChar char="•"/>
              <a:defRPr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40"/>
              <a:buFont typeface="Calibri"/>
              <a:buChar char="•"/>
              <a:defRPr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•"/>
              <a:defRPr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Calibri"/>
              <a:buChar char="•"/>
              <a:defRPr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Calibri"/>
              <a:buChar char="•"/>
              <a:defRPr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sldNum" idx="12"/>
          </p:nvPr>
        </p:nvSpPr>
        <p:spPr>
          <a:xfrm>
            <a:off x="4883381" y="643440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2" name="Google Shape;12;p6"/>
          <p:cNvSpPr txBox="1"/>
          <p:nvPr/>
        </p:nvSpPr>
        <p:spPr>
          <a:xfrm>
            <a:off x="0" y="0"/>
            <a:ext cx="12192000" cy="533400"/>
          </a:xfrm>
          <a:prstGeom prst="rect">
            <a:avLst/>
          </a:prstGeom>
          <a:gradFill>
            <a:gsLst>
              <a:gs pos="0">
                <a:srgbClr val="D0D0D0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8000" tIns="10800" rIns="18000" bIns="108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6"/>
          <p:cNvSpPr txBox="1">
            <a:spLocks noGrp="1"/>
          </p:cNvSpPr>
          <p:nvPr>
            <p:ph type="title"/>
          </p:nvPr>
        </p:nvSpPr>
        <p:spPr>
          <a:xfrm>
            <a:off x="0" y="2624"/>
            <a:ext cx="12192000" cy="53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pic>
        <p:nvPicPr>
          <p:cNvPr id="14" name="Google Shape;14;p6" descr="logo"/>
          <p:cNvPicPr preferRelativeResize="0"/>
          <p:nvPr/>
        </p:nvPicPr>
        <p:blipFill rotWithShape="1">
          <a:blip r:embed="rId13"/>
          <a:srcRect t="6250" b="10293"/>
          <a:stretch>
            <a:fillRect/>
          </a:stretch>
        </p:blipFill>
        <p:spPr>
          <a:xfrm>
            <a:off x="46569" y="6453188"/>
            <a:ext cx="768351" cy="36036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6"/>
          <p:cNvSpPr/>
          <p:nvPr/>
        </p:nvSpPr>
        <p:spPr>
          <a:xfrm>
            <a:off x="0" y="6351588"/>
            <a:ext cx="12192000" cy="69850"/>
          </a:xfrm>
          <a:prstGeom prst="rect">
            <a:avLst/>
          </a:prstGeom>
          <a:gradFill>
            <a:gsLst>
              <a:gs pos="0">
                <a:srgbClr val="333333"/>
              </a:gs>
              <a:gs pos="100000">
                <a:srgbClr val="D0D0D0"/>
              </a:gs>
            </a:gsLst>
            <a:lin ang="0" scaled="0"/>
          </a:gradFill>
          <a:ln w="9525" cap="flat" cmpd="sng">
            <a:solidFill>
              <a:srgbClr val="ABABA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Google Shape;16;p6"/>
          <p:cNvSpPr/>
          <p:nvPr/>
        </p:nvSpPr>
        <p:spPr>
          <a:xfrm>
            <a:off x="0" y="534991"/>
            <a:ext cx="12192000" cy="71437"/>
          </a:xfrm>
          <a:prstGeom prst="rect">
            <a:avLst/>
          </a:prstGeom>
          <a:gradFill>
            <a:gsLst>
              <a:gs pos="0">
                <a:srgbClr val="766000"/>
              </a:gs>
              <a:gs pos="100000">
                <a:srgbClr val="FFDE53"/>
              </a:gs>
            </a:gsLst>
            <a:lin ang="0" scaled="0"/>
          </a:gradFill>
          <a:ln w="9525" cap="flat" cmpd="sng">
            <a:solidFill>
              <a:srgbClr val="E8B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" name="Google Shape;17;p6" descr="symbolmark01"/>
          <p:cNvPicPr preferRelativeResize="0"/>
          <p:nvPr/>
        </p:nvPicPr>
        <p:blipFill rotWithShape="1">
          <a:blip r:embed="rId14"/>
          <a:srcRect/>
          <a:stretch>
            <a:fillRect/>
          </a:stretch>
        </p:blipFill>
        <p:spPr>
          <a:xfrm>
            <a:off x="11640616" y="8467"/>
            <a:ext cx="526396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6"/>
          <p:cNvPicPr preferRelativeResize="0"/>
          <p:nvPr/>
        </p:nvPicPr>
        <p:blipFill rotWithShape="1">
          <a:blip r:embed="rId15"/>
          <a:srcRect/>
          <a:stretch>
            <a:fillRect/>
          </a:stretch>
        </p:blipFill>
        <p:spPr>
          <a:xfrm>
            <a:off x="10922049" y="6435048"/>
            <a:ext cx="916240" cy="40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6"/>
          <p:cNvPicPr preferRelativeResize="0"/>
          <p:nvPr/>
        </p:nvPicPr>
        <p:blipFill rotWithShape="1">
          <a:blip r:embed="rId16"/>
          <a:srcRect/>
          <a:stretch>
            <a:fillRect/>
          </a:stretch>
        </p:blipFill>
        <p:spPr>
          <a:xfrm>
            <a:off x="883092" y="6545387"/>
            <a:ext cx="1993490" cy="1980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penaccess.thecvf.com/content/CVPR2022/papers/Duan_Revisiting_Skeleton-Based_Action_Recognition_CVPR_2022_paper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914400" y="590823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400"/>
              <a:buFont typeface="Calibri"/>
              <a:buNone/>
            </a:pPr>
            <a:r>
              <a:rPr lang="en-US" sz="6400"/>
              <a:t>Weekly </a:t>
            </a:r>
            <a:r>
              <a:rPr lang="en-US" sz="6400">
                <a:solidFill>
                  <a:srgbClr val="002060"/>
                </a:solidFill>
              </a:rPr>
              <a:t>Report</a:t>
            </a:r>
            <a:endParaRPr sz="6400">
              <a:solidFill>
                <a:srgbClr val="002060"/>
              </a:solidFill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939485" y="2780928"/>
            <a:ext cx="10369152" cy="28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60"/>
              <a:buFont typeface="Calibri"/>
              <a:buNone/>
            </a:pPr>
            <a:r>
              <a:rPr lang="en-US" sz="3600" dirty="0">
                <a:solidFill>
                  <a:srgbClr val="002060"/>
                </a:solidFill>
              </a:rPr>
              <a:t>Adri Priadana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70C0"/>
              </a:buClr>
              <a:buSzPts val="2160"/>
              <a:buFont typeface="Calibri"/>
              <a:buNone/>
            </a:pPr>
            <a:r>
              <a:rPr lang="en-US" sz="3600" b="1" dirty="0">
                <a:solidFill>
                  <a:srgbClr val="0070C0"/>
                </a:solidFill>
              </a:rPr>
              <a:t>October 24, 2023</a:t>
            </a:r>
            <a:endParaRPr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5F1D-6554-4507-87C0-FB904DDC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DA700-52F0-B141-71C5-2757E6E7E1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GB" dirty="0"/>
              <a:t>Attended and presented at </a:t>
            </a:r>
            <a:r>
              <a:rPr lang="en-GB"/>
              <a:t>IECON 2023 </a:t>
            </a:r>
            <a:r>
              <a:rPr lang="en-GB" dirty="0"/>
              <a:t>in Singapore</a:t>
            </a:r>
          </a:p>
          <a:p>
            <a:pPr marL="342900" indent="-342900"/>
            <a:endParaRPr lang="en-GB" dirty="0"/>
          </a:p>
          <a:p>
            <a:pPr marL="342900" indent="-342900"/>
            <a:endParaRPr lang="en-GB" dirty="0"/>
          </a:p>
          <a:p>
            <a:pPr marL="342900" indent="-342900"/>
            <a:endParaRPr lang="en-GB" dirty="0"/>
          </a:p>
          <a:p>
            <a:pPr marL="342900" indent="-342900"/>
            <a:endParaRPr lang="en-GB" dirty="0"/>
          </a:p>
          <a:p>
            <a:pPr marL="342900" indent="-342900"/>
            <a:endParaRPr lang="en-GB" dirty="0"/>
          </a:p>
          <a:p>
            <a:pPr marL="342900" indent="-342900"/>
            <a:endParaRPr lang="en-GB" dirty="0"/>
          </a:p>
          <a:p>
            <a:pPr marL="342900" indent="-342900"/>
            <a:endParaRPr lang="en-GB" dirty="0"/>
          </a:p>
          <a:p>
            <a:pPr marL="342900" indent="-342900"/>
            <a:endParaRPr lang="en-GB" dirty="0"/>
          </a:p>
          <a:p>
            <a:pPr marL="342900" indent="-342900"/>
            <a:r>
              <a:rPr lang="en-GB" dirty="0"/>
              <a:t>Course (Korean Conversation Language)</a:t>
            </a:r>
          </a:p>
          <a:p>
            <a:pPr marL="800100" lvl="1" indent="-342900"/>
            <a:r>
              <a:rPr lang="en-GB" dirty="0"/>
              <a:t>Learning the material (two meeting) and filled the workbook that I missed when I went to IECON 2023</a:t>
            </a:r>
          </a:p>
          <a:p>
            <a:pPr marL="342900" indent="-342900"/>
            <a:r>
              <a:rPr lang="en-GB" dirty="0"/>
              <a:t>Face Recognition for TII</a:t>
            </a:r>
          </a:p>
          <a:p>
            <a:pPr marL="800100" lvl="1" indent="-342900"/>
            <a:r>
              <a:rPr lang="en-GB" dirty="0"/>
              <a:t>Status: Awaiting Review Scores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CDBD3-3AAA-CD12-F0A6-933BD2F80D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958C3E-0712-EE41-F992-A82F1CE61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99"/>
          <a:stretch/>
        </p:blipFill>
        <p:spPr>
          <a:xfrm>
            <a:off x="977559" y="1099646"/>
            <a:ext cx="5452424" cy="333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6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84013ce0a_0_9"/>
          <p:cNvSpPr txBox="1">
            <a:spLocks noGrp="1"/>
          </p:cNvSpPr>
          <p:nvPr>
            <p:ph type="title"/>
          </p:nvPr>
        </p:nvSpPr>
        <p:spPr>
          <a:xfrm>
            <a:off x="0" y="2624"/>
            <a:ext cx="121920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en-US" dirty="0"/>
              <a:t>This Week Activities</a:t>
            </a:r>
          </a:p>
        </p:txBody>
      </p:sp>
      <p:sp>
        <p:nvSpPr>
          <p:cNvPr id="106" name="Google Shape;106;g1184013ce0a_0_9"/>
          <p:cNvSpPr txBox="1">
            <a:spLocks noGrp="1"/>
          </p:cNvSpPr>
          <p:nvPr>
            <p:ph type="body" idx="1"/>
          </p:nvPr>
        </p:nvSpPr>
        <p:spPr>
          <a:xfrm>
            <a:off x="335350" y="606424"/>
            <a:ext cx="11521200" cy="5827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45700" rIns="91425" bIns="45700" anchor="t" anchorCtr="0">
            <a:normAutofit/>
          </a:bodyPr>
          <a:lstStyle/>
          <a:p>
            <a:pPr marL="342900" indent="-342900"/>
            <a:r>
              <a:rPr lang="en-GB" dirty="0"/>
              <a:t>Course (Korean Conversation Language)</a:t>
            </a:r>
          </a:p>
          <a:p>
            <a:pPr marL="800100" lvl="1" indent="-342900"/>
            <a:r>
              <a:rPr lang="en-GB" dirty="0"/>
              <a:t>Doing the course</a:t>
            </a:r>
          </a:p>
          <a:p>
            <a:pPr marL="800100" lvl="1" indent="-342900"/>
            <a:r>
              <a:rPr lang="en-GB" dirty="0"/>
              <a:t>Continue to learn the material (two meeting) that I missed when I went to IECON 2023</a:t>
            </a:r>
          </a:p>
          <a:p>
            <a:pPr marL="800100" lvl="1" indent="-342900"/>
            <a:r>
              <a:rPr lang="en-GB" dirty="0"/>
              <a:t>Prepare for the midterm exam (Tuesday, October 31, 2023)</a:t>
            </a:r>
          </a:p>
          <a:p>
            <a:pPr marL="342900" indent="-342900"/>
            <a:endParaRPr lang="en-GB" dirty="0"/>
          </a:p>
          <a:p>
            <a:pPr marL="342900" indent="-342900"/>
            <a:r>
              <a:rPr lang="en-GB" dirty="0"/>
              <a:t>TII Journal → Human Action Recognition</a:t>
            </a:r>
          </a:p>
          <a:p>
            <a:pPr marL="800100" lvl="1" indent="-342900"/>
            <a:r>
              <a:rPr lang="en-GB" sz="1800" dirty="0"/>
              <a:t>Continue to learn the code of the framework, MMCV, and the model for skeleton based human action recognition</a:t>
            </a:r>
          </a:p>
          <a:p>
            <a:pPr marL="800100" lvl="1" indent="-342900"/>
            <a:r>
              <a:rPr lang="en-GB" sz="1800" dirty="0"/>
              <a:t>Continue to fine tune the model and look for new ideas</a:t>
            </a:r>
          </a:p>
          <a:p>
            <a:pPr marL="800100" lvl="1" indent="-342900"/>
            <a:r>
              <a:rPr lang="en-GB" sz="1800" dirty="0"/>
              <a:t>Try to apply Spatial Temporal MHSA</a:t>
            </a:r>
          </a:p>
          <a:p>
            <a:pPr marL="800100" lvl="1" indent="-342900"/>
            <a:endParaRPr lang="en-GB" sz="1800" dirty="0"/>
          </a:p>
          <a:p>
            <a:pPr marL="800100" lvl="1" indent="-342900"/>
            <a:endParaRPr lang="en-GB" sz="1800" dirty="0"/>
          </a:p>
          <a:p>
            <a:pPr marL="800100" lvl="1" indent="-342900"/>
            <a:endParaRPr lang="en-GB" sz="1400" dirty="0"/>
          </a:p>
        </p:txBody>
      </p:sp>
      <p:sp>
        <p:nvSpPr>
          <p:cNvPr id="107" name="Google Shape;107;g1184013ce0a_0_9"/>
          <p:cNvSpPr txBox="1">
            <a:spLocks noGrp="1"/>
          </p:cNvSpPr>
          <p:nvPr>
            <p:ph type="sldNum" idx="12"/>
          </p:nvPr>
        </p:nvSpPr>
        <p:spPr>
          <a:xfrm>
            <a:off x="4883381" y="643440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2696" y="2996952"/>
            <a:ext cx="12192000" cy="53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en-US"/>
              <a:t>Thank You</a:t>
            </a:r>
          </a:p>
        </p:txBody>
      </p:sp>
      <p:sp>
        <p:nvSpPr>
          <p:cNvPr id="113" name="Google Shape;113;p5"/>
          <p:cNvSpPr txBox="1">
            <a:spLocks noGrp="1"/>
          </p:cNvSpPr>
          <p:nvPr>
            <p:ph type="sldNum" idx="12"/>
          </p:nvPr>
        </p:nvSpPr>
        <p:spPr>
          <a:xfrm>
            <a:off x="4883381" y="643440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F022-CAAF-D833-9E42-D60B082E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 Activities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D19A4E3-2057-59D3-EB6E-CFEDB46EC3E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35360" y="606425"/>
                <a:ext cx="11521280" cy="5827980"/>
              </a:xfrm>
            </p:spPr>
            <p:txBody>
              <a:bodyPr>
                <a:normAutofit/>
              </a:bodyPr>
              <a:lstStyle/>
              <a:p>
                <a:pPr marL="342900" indent="-342900"/>
                <a:r>
                  <a:rPr lang="en-GB" dirty="0"/>
                  <a:t>Human Action Recognition → TII Journal</a:t>
                </a:r>
              </a:p>
              <a:p>
                <a:pPr marL="800100" lvl="1" indent="-342900"/>
                <a:r>
                  <a:rPr lang="en-GB" dirty="0"/>
                  <a:t>Use different number of frame</a:t>
                </a:r>
              </a:p>
              <a:p>
                <a:pPr marL="800100" lvl="1" indent="-342900"/>
                <a:endParaRPr lang="en-GB" dirty="0"/>
              </a:p>
              <a:p>
                <a:pPr marL="800100" lvl="1" indent="-342900"/>
                <a:endParaRPr lang="en-GB" dirty="0"/>
              </a:p>
              <a:p>
                <a:pPr marL="800100" lvl="1" indent="-342900"/>
                <a:endParaRPr lang="en-GB" dirty="0"/>
              </a:p>
              <a:p>
                <a:pPr marL="800100" lvl="1" indent="-342900"/>
                <a:endParaRPr lang="en-GB" dirty="0"/>
              </a:p>
              <a:p>
                <a:pPr marL="800100" lvl="1" indent="-342900"/>
                <a:endParaRPr lang="en-GB" dirty="0"/>
              </a:p>
              <a:p>
                <a:pPr marL="800100" lvl="1" indent="-342900"/>
                <a:endParaRPr lang="en-GB" dirty="0"/>
              </a:p>
              <a:p>
                <a:pPr marL="800100" lvl="1" indent="-342900"/>
                <a:endParaRPr lang="en-GB" dirty="0"/>
              </a:p>
              <a:p>
                <a:pPr marL="800100" lvl="1" indent="-342900"/>
                <a:r>
                  <a:rPr lang="en-GB" dirty="0"/>
                  <a:t>Regarding the paper, the uniform sample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frames took from a video by dividing the video into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segments of equal length and randomly select one frame from each segment.</a:t>
                </a:r>
              </a:p>
              <a:p>
                <a:pPr marL="800100" lvl="1" indent="-342900"/>
                <a:endParaRPr lang="en-GB" sz="1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D19A4E3-2057-59D3-EB6E-CFEDB46EC3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5360" y="606425"/>
                <a:ext cx="11521280" cy="5827980"/>
              </a:xfrm>
              <a:blipFill>
                <a:blip r:embed="rId2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7C2F4-CB74-F89E-5361-5D5A0E24A7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B0ED1ABD-E6AC-5D13-65ED-54B52F5EA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610366"/>
              </p:ext>
            </p:extLst>
          </p:nvPr>
        </p:nvGraphicFramePr>
        <p:xfrm>
          <a:off x="1225063" y="1497062"/>
          <a:ext cx="8297695" cy="2127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30">
                  <a:extLst>
                    <a:ext uri="{9D8B030D-6E8A-4147-A177-3AD203B41FA5}">
                      <a16:colId xmlns:a16="http://schemas.microsoft.com/office/drawing/2014/main" val="2088537140"/>
                    </a:ext>
                  </a:extLst>
                </a:gridCol>
                <a:gridCol w="967751">
                  <a:extLst>
                    <a:ext uri="{9D8B030D-6E8A-4147-A177-3AD203B41FA5}">
                      <a16:colId xmlns:a16="http://schemas.microsoft.com/office/drawing/2014/main" val="3209724677"/>
                    </a:ext>
                  </a:extLst>
                </a:gridCol>
                <a:gridCol w="737055">
                  <a:extLst>
                    <a:ext uri="{9D8B030D-6E8A-4147-A177-3AD203B41FA5}">
                      <a16:colId xmlns:a16="http://schemas.microsoft.com/office/drawing/2014/main" val="4096168079"/>
                    </a:ext>
                  </a:extLst>
                </a:gridCol>
                <a:gridCol w="911934">
                  <a:extLst>
                    <a:ext uri="{9D8B030D-6E8A-4147-A177-3AD203B41FA5}">
                      <a16:colId xmlns:a16="http://schemas.microsoft.com/office/drawing/2014/main" val="3584139704"/>
                    </a:ext>
                  </a:extLst>
                </a:gridCol>
                <a:gridCol w="1675687">
                  <a:extLst>
                    <a:ext uri="{9D8B030D-6E8A-4147-A177-3AD203B41FA5}">
                      <a16:colId xmlns:a16="http://schemas.microsoft.com/office/drawing/2014/main" val="495799105"/>
                    </a:ext>
                  </a:extLst>
                </a:gridCol>
                <a:gridCol w="1329538">
                  <a:extLst>
                    <a:ext uri="{9D8B030D-6E8A-4147-A177-3AD203B41FA5}">
                      <a16:colId xmlns:a16="http://schemas.microsoft.com/office/drawing/2014/main" val="1222199225"/>
                    </a:ext>
                  </a:extLst>
                </a:gridCol>
              </a:tblGrid>
              <a:tr h="475287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Model</a:t>
                      </a:r>
                      <a:endParaRPr lang="en-US" sz="1300" dirty="0"/>
                    </a:p>
                  </a:txBody>
                  <a:tcPr marL="90467" marR="90467" marT="45234" marB="452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300" dirty="0"/>
                        <a:t>Number of Frames</a:t>
                      </a:r>
                      <a:endParaRPr lang="en-US" sz="1300" dirty="0"/>
                    </a:p>
                  </a:txBody>
                  <a:tcPr marL="90467" marR="90467" marT="45234" marB="452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300" dirty="0"/>
                        <a:t>Param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300" dirty="0"/>
                        <a:t>(M)</a:t>
                      </a:r>
                      <a:endParaRPr lang="en-US" sz="1300" dirty="0"/>
                    </a:p>
                  </a:txBody>
                  <a:tcPr marL="90467" marR="90467" marT="45234" marB="452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300" dirty="0"/>
                        <a:t>GFLOPs</a:t>
                      </a:r>
                      <a:endParaRPr lang="en-US" sz="1300" dirty="0"/>
                    </a:p>
                  </a:txBody>
                  <a:tcPr marL="90467" marR="90467" marT="45234" marB="452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300" dirty="0"/>
                        <a:t>Original NTU60 dataset (40K to Train)</a:t>
                      </a:r>
                      <a:endParaRPr lang="en-US" sz="1300" dirty="0"/>
                    </a:p>
                  </a:txBody>
                  <a:tcPr marL="90467" marR="90467" marT="45234" marB="45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/>
                        <a:t>NTU60 dataset </a:t>
                      </a:r>
                    </a:p>
                    <a:p>
                      <a:pPr algn="ctr"/>
                      <a:r>
                        <a:rPr lang="en-GB" sz="1300" b="1" dirty="0"/>
                        <a:t>(5K to Train)</a:t>
                      </a:r>
                      <a:endParaRPr lang="en-US" sz="1300" b="1" dirty="0"/>
                    </a:p>
                  </a:txBody>
                  <a:tcPr marL="90467" marR="90467" marT="45234" marB="45234" anchor="ctr"/>
                </a:tc>
                <a:extLst>
                  <a:ext uri="{0D108BD9-81ED-4DB2-BD59-A6C34878D82A}">
                    <a16:rowId xmlns:a16="http://schemas.microsoft.com/office/drawing/2014/main" val="637647555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Paper </a:t>
                      </a:r>
                      <a:endParaRPr lang="en-US" sz="13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48</a:t>
                      </a:r>
                      <a:endParaRPr lang="en-US" sz="13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2.0</a:t>
                      </a:r>
                      <a:endParaRPr lang="en-US" sz="13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15.9</a:t>
                      </a:r>
                      <a:endParaRPr lang="en-US" sz="13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93.70</a:t>
                      </a:r>
                      <a:endParaRPr lang="en-US" sz="13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928130"/>
                  </a:ext>
                </a:extLst>
              </a:tr>
              <a:tr h="281816">
                <a:tc rowSpan="4"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Our Train</a:t>
                      </a:r>
                      <a:endParaRPr lang="en-US" sz="13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2.0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15.9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93.06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86.03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588811"/>
                  </a:ext>
                </a:extLst>
              </a:tr>
              <a:tr h="281816">
                <a:tc vMerge="1">
                  <a:txBody>
                    <a:bodyPr/>
                    <a:lstStyle/>
                    <a:p>
                      <a:pPr algn="ctr"/>
                      <a:endParaRPr lang="en-US" sz="1300" b="1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32</a:t>
                      </a:r>
                      <a:endParaRPr lang="en-US" sz="13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 panose="020B0604020202020204"/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2.0</a:t>
                      </a:r>
                    </a:p>
                  </a:txBody>
                  <a:tcPr marL="22860" marR="22860" marT="15240" marB="1524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10.56</a:t>
                      </a:r>
                    </a:p>
                  </a:txBody>
                  <a:tcPr marL="22860" marR="22860" marT="15240" marB="1524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93.10</a:t>
                      </a: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86.60</a:t>
                      </a:r>
                    </a:p>
                  </a:txBody>
                  <a:tcPr marL="22860" marR="22860" marT="15240" marB="1524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032250"/>
                  </a:ext>
                </a:extLst>
              </a:tr>
              <a:tr h="28181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24</a:t>
                      </a:r>
                      <a:endParaRPr lang="en-US" sz="13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 panose="020B0604020202020204"/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2.0</a:t>
                      </a:r>
                    </a:p>
                  </a:txBody>
                  <a:tcPr marL="22860" marR="22860" marT="15240" marB="1524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7.92</a:t>
                      </a:r>
                    </a:p>
                  </a:txBody>
                  <a:tcPr marL="22860" marR="22860" marT="15240" marB="1524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 panose="020B0604020202020204"/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86.16</a:t>
                      </a:r>
                    </a:p>
                  </a:txBody>
                  <a:tcPr marL="22860" marR="22860" marT="15240" marB="1524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022572"/>
                  </a:ext>
                </a:extLst>
              </a:tr>
              <a:tr h="281816">
                <a:tc vMerge="1">
                  <a:txBody>
                    <a:bodyPr/>
                    <a:lstStyle/>
                    <a:p>
                      <a:pPr algn="ctr" rtl="0" fontAlgn="b"/>
                      <a:endParaRPr lang="en-GB" dirty="0">
                        <a:effectLst/>
                      </a:endParaRPr>
                    </a:p>
                  </a:txBody>
                  <a:tcPr marL="22860" marR="22860" marT="15240" marB="1524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36</a:t>
                      </a:r>
                      <a:endParaRPr lang="en-US" sz="13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 panose="020B0604020202020204"/>
                      </a:endParaRPr>
                    </a:p>
                  </a:txBody>
                  <a:tcPr marL="22860" marR="22860" marT="15240" marB="1524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2.0</a:t>
                      </a:r>
                    </a:p>
                  </a:txBody>
                  <a:tcPr marL="22860" marR="22860" marT="15240" marB="1524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11.88</a:t>
                      </a:r>
                    </a:p>
                  </a:txBody>
                  <a:tcPr marL="22860" marR="22860" marT="15240" marB="1524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 panose="020B0604020202020204"/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86.43</a:t>
                      </a:r>
                    </a:p>
                  </a:txBody>
                  <a:tcPr marL="22860" marR="22860" marT="15240" marB="1524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701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658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F022-CAAF-D833-9E42-D60B082E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9A4E3-2057-59D3-EB6E-CFEDB46EC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606425"/>
            <a:ext cx="11521280" cy="5827980"/>
          </a:xfrm>
        </p:spPr>
        <p:txBody>
          <a:bodyPr>
            <a:normAutofit/>
          </a:bodyPr>
          <a:lstStyle/>
          <a:p>
            <a:pPr marL="342900" indent="-342900"/>
            <a:r>
              <a:rPr lang="en-GB" dirty="0"/>
              <a:t>TII Journal → Human Action Recognition</a:t>
            </a:r>
          </a:p>
          <a:p>
            <a:pPr marL="800100" lvl="1" indent="-342900"/>
            <a:r>
              <a:rPr lang="en-GB" sz="1800" dirty="0"/>
              <a:t>Continue to fine tune the model and look for new ideas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7C2F4-CB74-F89E-5361-5D5A0E24A7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D0D8B90-3258-213B-47A6-548F33763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086584"/>
              </p:ext>
            </p:extLst>
          </p:nvPr>
        </p:nvGraphicFramePr>
        <p:xfrm>
          <a:off x="3141410" y="1493115"/>
          <a:ext cx="8715229" cy="4435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343">
                  <a:extLst>
                    <a:ext uri="{9D8B030D-6E8A-4147-A177-3AD203B41FA5}">
                      <a16:colId xmlns:a16="http://schemas.microsoft.com/office/drawing/2014/main" val="2088537140"/>
                    </a:ext>
                  </a:extLst>
                </a:gridCol>
                <a:gridCol w="807396">
                  <a:extLst>
                    <a:ext uri="{9D8B030D-6E8A-4147-A177-3AD203B41FA5}">
                      <a16:colId xmlns:a16="http://schemas.microsoft.com/office/drawing/2014/main" val="4096168079"/>
                    </a:ext>
                  </a:extLst>
                </a:gridCol>
                <a:gridCol w="875489">
                  <a:extLst>
                    <a:ext uri="{9D8B030D-6E8A-4147-A177-3AD203B41FA5}">
                      <a16:colId xmlns:a16="http://schemas.microsoft.com/office/drawing/2014/main" val="3584139704"/>
                    </a:ext>
                  </a:extLst>
                </a:gridCol>
                <a:gridCol w="1468877">
                  <a:extLst>
                    <a:ext uri="{9D8B030D-6E8A-4147-A177-3AD203B41FA5}">
                      <a16:colId xmlns:a16="http://schemas.microsoft.com/office/drawing/2014/main" val="495799105"/>
                    </a:ext>
                  </a:extLst>
                </a:gridCol>
                <a:gridCol w="1195124">
                  <a:extLst>
                    <a:ext uri="{9D8B030D-6E8A-4147-A177-3AD203B41FA5}">
                      <a16:colId xmlns:a16="http://schemas.microsoft.com/office/drawing/2014/main" val="1222199225"/>
                    </a:ext>
                  </a:extLst>
                </a:gridCol>
              </a:tblGrid>
              <a:tr h="47528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Model</a:t>
                      </a:r>
                      <a:endParaRPr lang="en-US" sz="1200" dirty="0"/>
                    </a:p>
                  </a:txBody>
                  <a:tcPr marL="90467" marR="90467" marT="45234" marB="452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200" dirty="0"/>
                        <a:t>Param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200" dirty="0"/>
                        <a:t>(M)</a:t>
                      </a:r>
                      <a:endParaRPr lang="en-US" sz="1200" dirty="0"/>
                    </a:p>
                  </a:txBody>
                  <a:tcPr marL="90467" marR="90467" marT="45234" marB="452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200" dirty="0"/>
                        <a:t>GFLOPs</a:t>
                      </a:r>
                      <a:endParaRPr lang="en-US" sz="1200" dirty="0"/>
                    </a:p>
                  </a:txBody>
                  <a:tcPr marL="90467" marR="90467" marT="45234" marB="452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200" dirty="0"/>
                        <a:t>Original NTU60 (40K to Train)</a:t>
                      </a:r>
                      <a:endParaRPr lang="en-US" sz="1200" dirty="0"/>
                    </a:p>
                  </a:txBody>
                  <a:tcPr marL="90467" marR="90467" marT="45234" marB="45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NTU60</a:t>
                      </a:r>
                    </a:p>
                    <a:p>
                      <a:pPr algn="ctr"/>
                      <a:r>
                        <a:rPr lang="en-GB" sz="1200" b="1" dirty="0"/>
                        <a:t>(5K to Train)</a:t>
                      </a:r>
                      <a:endParaRPr lang="en-US" sz="1200" b="1" dirty="0"/>
                    </a:p>
                  </a:txBody>
                  <a:tcPr marL="90467" marR="90467" marT="45234" marB="45234" anchor="ctr"/>
                </a:tc>
                <a:extLst>
                  <a:ext uri="{0D108BD9-81ED-4DB2-BD59-A6C34878D82A}">
                    <a16:rowId xmlns:a16="http://schemas.microsoft.com/office/drawing/2014/main" val="637647555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Paper</a:t>
                      </a:r>
                      <a:endParaRPr lang="en-US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2.0</a:t>
                      </a:r>
                      <a:endParaRPr lang="en-US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15.9</a:t>
                      </a:r>
                      <a:endParaRPr lang="en-US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93.70</a:t>
                      </a:r>
                      <a:endParaRPr lang="en-US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928130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Paper (Our Train)</a:t>
                      </a:r>
                      <a:endParaRPr lang="en-US" sz="1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2.0</a:t>
                      </a:r>
                      <a:endParaRPr lang="en-US" sz="1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15.9</a:t>
                      </a:r>
                      <a:endParaRPr lang="en-US" sz="1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93.06</a:t>
                      </a:r>
                      <a:endParaRPr lang="en-US" sz="1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86.03</a:t>
                      </a:r>
                      <a:endParaRPr lang="en-US" sz="1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588811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Add TA (</a:t>
                      </a:r>
                      <a:r>
                        <a:rPr lang="en-GB" sz="1200" dirty="0" err="1"/>
                        <a:t>Effi</a:t>
                      </a:r>
                      <a:r>
                        <a:rPr lang="en-GB" sz="1200" dirty="0"/>
                        <a:t>) &gt;&gt; </a:t>
                      </a:r>
                      <a:r>
                        <a:rPr lang="en-GB" sz="1200" b="1" dirty="0"/>
                        <a:t>Base1</a:t>
                      </a:r>
                      <a:endParaRPr lang="en-US" sz="1200" b="1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2.0</a:t>
                      </a:r>
                      <a:endParaRPr lang="en-US" sz="12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15.9</a:t>
                      </a:r>
                      <a:endParaRPr lang="en-US" sz="12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93.15</a:t>
                      </a: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86.83</a:t>
                      </a: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032250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200" dirty="0"/>
                        <a:t>Add TA (</a:t>
                      </a:r>
                      <a:r>
                        <a:rPr lang="en-GB" sz="1200" dirty="0" err="1"/>
                        <a:t>Effi</a:t>
                      </a:r>
                      <a:r>
                        <a:rPr lang="en-GB" sz="1200" dirty="0"/>
                        <a:t>)</a:t>
                      </a:r>
                      <a:r>
                        <a:rPr lang="en-US" sz="1200" dirty="0"/>
                        <a:t> 2</a:t>
                      </a:r>
                      <a:r>
                        <a:rPr lang="en-US" sz="1200" baseline="30000" dirty="0"/>
                        <a:t>nd</a:t>
                      </a:r>
                      <a:r>
                        <a:rPr lang="en-US" sz="1200" dirty="0"/>
                        <a:t> Try</a:t>
                      </a: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2.0</a:t>
                      </a:r>
                      <a:endParaRPr lang="en-US" sz="12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15.9</a:t>
                      </a:r>
                      <a:endParaRPr lang="en-US" sz="12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200" b="0" dirty="0"/>
                        <a:t>86.27</a:t>
                      </a:r>
                      <a:endParaRPr lang="en-US" sz="1200" b="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022572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Base1 + C1 Sp3&amp;5 (Stg 2&amp;3) &gt;&gt; </a:t>
                      </a:r>
                      <a:r>
                        <a:rPr lang="en-GB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Base2</a:t>
                      </a:r>
                      <a:endParaRPr lang="en-GB" sz="1200" b="1" dirty="0">
                        <a:effectLst/>
                      </a:endParaRPr>
                    </a:p>
                  </a:txBody>
                  <a:tcPr marL="22860" marR="22860" marT="15240" marB="1524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1.8</a:t>
                      </a:r>
                      <a:endParaRPr lang="en-US" sz="1200" b="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14.9</a:t>
                      </a:r>
                      <a:endParaRPr lang="en-US" sz="1200" b="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86.23</a:t>
                      </a:r>
                      <a:endParaRPr lang="en-US" sz="1200" b="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520863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Base2 + C2 Sp3&amp;5 (Stg 2&amp;3) &gt;&gt; </a:t>
                      </a:r>
                      <a:r>
                        <a:rPr lang="en-GB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Base3</a:t>
                      </a:r>
                      <a:endParaRPr lang="en-GB" sz="1200" b="1" dirty="0">
                        <a:effectLst/>
                      </a:endParaRPr>
                    </a:p>
                  </a:txBody>
                  <a:tcPr marL="22860" marR="22860" marT="15240" marB="1524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1.8</a:t>
                      </a:r>
                    </a:p>
                  </a:txBody>
                  <a:tcPr marL="22860" marR="22860" marT="15240" marB="1524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14.8</a:t>
                      </a:r>
                    </a:p>
                  </a:txBody>
                  <a:tcPr marL="22860" marR="22860" marT="15240" marB="1524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93.01</a:t>
                      </a:r>
                      <a:endParaRPr lang="en-US" sz="1200" b="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86.85</a:t>
                      </a:r>
                      <a:endParaRPr lang="en-US" sz="1200" b="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998141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Base2 + C2 Sp3&amp;5 Stg2 + C2 Sp3&amp;5&amp;Tf&amp;Iden (0.5,0.25,0.125,0.125) Stg3</a:t>
                      </a:r>
                      <a:endParaRPr lang="en-GB" sz="1200" b="1" dirty="0">
                        <a:effectLst/>
                      </a:endParaRPr>
                    </a:p>
                  </a:txBody>
                  <a:tcPr marL="22860" marR="22860" marT="15240" marB="1524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1.63</a:t>
                      </a:r>
                      <a:endParaRPr lang="en-US" sz="1200" b="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14.6</a:t>
                      </a:r>
                      <a:endParaRPr lang="en-US" sz="1200" b="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93.10</a:t>
                      </a:r>
                      <a:endParaRPr lang="en-US" sz="1200" b="1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86.77</a:t>
                      </a: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046692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Base2 + C2 Sp3&amp;5 Stg2 + C2 MHSA (</a:t>
                      </a:r>
                      <a:r>
                        <a:rPr lang="en-GB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B*</a:t>
                      </a:r>
                      <a:r>
                        <a:rPr lang="en-GB" sz="12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TxCxH</a:t>
                      </a:r>
                      <a:r>
                        <a:rPr lang="en-GB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*W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) &amp; FFN Stg3</a:t>
                      </a:r>
                      <a:endParaRPr lang="en-GB" sz="1200" b="1" dirty="0">
                        <a:effectLst/>
                      </a:endParaRPr>
                    </a:p>
                  </a:txBody>
                  <a:tcPr marL="22860" marR="22860" marT="15240" marB="1524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1.67</a:t>
                      </a: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14.67</a:t>
                      </a: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84.20</a:t>
                      </a: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638368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F32</a:t>
                      </a:r>
                      <a:r>
                        <a:rPr lang="en-GB" sz="1200" b="1" dirty="0">
                          <a:effectLst/>
                        </a:rPr>
                        <a:t> - Paper (Our Train)</a:t>
                      </a:r>
                    </a:p>
                  </a:txBody>
                  <a:tcPr marL="22860" marR="22860" marT="15240" marB="1524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2.0</a:t>
                      </a:r>
                    </a:p>
                  </a:txBody>
                  <a:tcPr marL="22860" marR="22860" marT="15240" marB="1524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10.56</a:t>
                      </a:r>
                    </a:p>
                  </a:txBody>
                  <a:tcPr marL="22860" marR="22860" marT="15240" marB="1524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93.10</a:t>
                      </a: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86.60</a:t>
                      </a:r>
                    </a:p>
                  </a:txBody>
                  <a:tcPr marL="22860" marR="22860" marT="15240" marB="1524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553963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F32</a:t>
                      </a:r>
                      <a:r>
                        <a:rPr lang="en-GB" sz="1200" b="1" dirty="0">
                          <a:effectLst/>
                        </a:rPr>
                        <a:t> - 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Base2 + C2 Sp3&amp;5 on Stg2 + C2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Sp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 3&amp;5&amp;MHSA (</a:t>
                      </a:r>
                      <a:r>
                        <a:rPr lang="en-GB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B*</a:t>
                      </a:r>
                      <a:r>
                        <a:rPr lang="en-GB" sz="12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TxCxH</a:t>
                      </a:r>
                      <a:r>
                        <a:rPr lang="en-GB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*W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)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FFN&amp;Iden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 (0.5,0.25,0.125,0,125) on Stg3</a:t>
                      </a:r>
                      <a:endParaRPr lang="en-GB" sz="1200" b="1" dirty="0">
                        <a:effectLst/>
                      </a:endParaRPr>
                    </a:p>
                  </a:txBody>
                  <a:tcPr marL="22860" marR="22860" marT="15240" marB="1524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1.638</a:t>
                      </a:r>
                    </a:p>
                  </a:txBody>
                  <a:tcPr marL="22860" marR="22860" marT="15240" marB="152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9.76</a:t>
                      </a:r>
                    </a:p>
                  </a:txBody>
                  <a:tcPr marL="22860" marR="22860" marT="15240" marB="152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92.71</a:t>
                      </a:r>
                      <a:endParaRPr lang="en-US" sz="1200" b="1" dirty="0"/>
                    </a:p>
                  </a:txBody>
                  <a:tcPr marL="90467" marR="90467" marT="45234" marB="45234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87.18</a:t>
                      </a:r>
                    </a:p>
                  </a:txBody>
                  <a:tcPr marL="90467" marR="90467" marT="45234" marB="45234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349089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F32</a:t>
                      </a:r>
                      <a:r>
                        <a:rPr lang="en-GB" sz="1200" b="1" dirty="0">
                          <a:effectLst/>
                        </a:rPr>
                        <a:t> - 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Base2 + C2 Sp3&amp;5 on Stg2 + C2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Sp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 3&amp;5&amp;MHSA (</a:t>
                      </a:r>
                      <a:r>
                        <a:rPr lang="en-GB" sz="12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BxCxT</a:t>
                      </a:r>
                      <a:r>
                        <a:rPr lang="en-GB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*H*W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)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FFN&amp;Iden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 (0.5,0.25,0.125,0,125) on Stg3</a:t>
                      </a:r>
                      <a:endParaRPr lang="en-GB" sz="1200" b="1" dirty="0">
                        <a:effectLst/>
                      </a:endParaRPr>
                    </a:p>
                  </a:txBody>
                  <a:tcPr marL="22860" marR="22860" marT="15240" marB="1524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1.638</a:t>
                      </a:r>
                    </a:p>
                  </a:txBody>
                  <a:tcPr marL="22860" marR="22860" marT="15240" marB="152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9.76</a:t>
                      </a:r>
                    </a:p>
                  </a:txBody>
                  <a:tcPr marL="22860" marR="22860" marT="15240" marB="152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92.89</a:t>
                      </a:r>
                    </a:p>
                  </a:txBody>
                  <a:tcPr marL="90467" marR="90467" marT="45234" marB="45234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87.07</a:t>
                      </a:r>
                      <a:endParaRPr lang="en-US" sz="1200" b="0" dirty="0"/>
                    </a:p>
                  </a:txBody>
                  <a:tcPr marL="90467" marR="90467" marT="45234" marB="45234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740412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F32</a:t>
                      </a:r>
                      <a:r>
                        <a:rPr lang="en-GB" sz="1200" b="1" dirty="0">
                          <a:effectLst/>
                        </a:rPr>
                        <a:t> - 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Base2 + C2 Sp3&amp;5 on Stg2 + C2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Sp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 3&amp;MHSA (</a:t>
                      </a:r>
                      <a:r>
                        <a:rPr lang="en-GB" sz="12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BxCxT</a:t>
                      </a:r>
                      <a:r>
                        <a:rPr lang="en-GB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*H*W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)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FFN&amp;Iden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 (0.75,0.125,0,125) on Stg3</a:t>
                      </a:r>
                      <a:endParaRPr lang="en-GB" sz="1200" b="1" dirty="0">
                        <a:effectLst/>
                      </a:endParaRPr>
                    </a:p>
                  </a:txBody>
                  <a:tcPr marL="22860" marR="22860" marT="15240" marB="1524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16.79</a:t>
                      </a:r>
                    </a:p>
                  </a:txBody>
                  <a:tcPr marL="22860" marR="22860" marT="15240" marB="152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9.789</a:t>
                      </a:r>
                    </a:p>
                  </a:txBody>
                  <a:tcPr marL="22860" marR="22860" marT="15240" marB="152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92.78</a:t>
                      </a:r>
                      <a:endParaRPr lang="en-US" sz="1200" b="0" dirty="0"/>
                    </a:p>
                  </a:txBody>
                  <a:tcPr marL="90467" marR="90467" marT="45234" marB="45234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87.27</a:t>
                      </a:r>
                    </a:p>
                  </a:txBody>
                  <a:tcPr marL="90467" marR="90467" marT="45234" marB="45234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7210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6">
                <a:extLst>
                  <a:ext uri="{FF2B5EF4-FFF2-40B4-BE49-F238E27FC236}">
                    <a16:creationId xmlns:a16="http://schemas.microsoft.com/office/drawing/2014/main" id="{A4BFBFD3-6679-BCDA-DB95-21590F75E78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4906" y="1522297"/>
              <a:ext cx="2466959" cy="3421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5416">
                      <a:extLst>
                        <a:ext uri="{9D8B030D-6E8A-4147-A177-3AD203B41FA5}">
                          <a16:colId xmlns:a16="http://schemas.microsoft.com/office/drawing/2014/main" val="796472635"/>
                        </a:ext>
                      </a:extLst>
                    </a:gridCol>
                    <a:gridCol w="1841543">
                      <a:extLst>
                        <a:ext uri="{9D8B030D-6E8A-4147-A177-3AD203B41FA5}">
                          <a16:colId xmlns:a16="http://schemas.microsoft.com/office/drawing/2014/main" val="117599330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Baseline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5456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Stem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,32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318513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Stg1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,32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b="0" dirty="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,32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b="0" dirty="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GB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128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b="0" dirty="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76036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Stg2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GB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64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b="0" dirty="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GB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64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b="0" dirty="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GB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256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b="0" dirty="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30420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Stg3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GB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128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b="0" dirty="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GB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128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GB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512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b="0" dirty="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12170448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GA, FC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400399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6">
                <a:extLst>
                  <a:ext uri="{FF2B5EF4-FFF2-40B4-BE49-F238E27FC236}">
                    <a16:creationId xmlns:a16="http://schemas.microsoft.com/office/drawing/2014/main" id="{A4BFBFD3-6679-BCDA-DB95-21590F75E7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866047"/>
                  </p:ext>
                </p:extLst>
              </p:nvPr>
            </p:nvGraphicFramePr>
            <p:xfrm>
              <a:off x="504906" y="1522297"/>
              <a:ext cx="2466959" cy="3421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5416">
                      <a:extLst>
                        <a:ext uri="{9D8B030D-6E8A-4147-A177-3AD203B41FA5}">
                          <a16:colId xmlns:a16="http://schemas.microsoft.com/office/drawing/2014/main" val="796472635"/>
                        </a:ext>
                      </a:extLst>
                    </a:gridCol>
                    <a:gridCol w="1841543">
                      <a:extLst>
                        <a:ext uri="{9D8B030D-6E8A-4147-A177-3AD203B41FA5}">
                          <a16:colId xmlns:a16="http://schemas.microsoft.com/office/drawing/2014/main" val="117599330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Baseline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5456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Stem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4323" t="-101639" r="-660" b="-7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1851317"/>
                      </a:ext>
                    </a:extLst>
                  </a:tr>
                  <a:tr h="769557"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Stg1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4323" t="-97619" r="-660" b="-25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7603608"/>
                      </a:ext>
                    </a:extLst>
                  </a:tr>
                  <a:tr h="769557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Stg2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4323" t="-196063" r="-660" b="-1496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3042022"/>
                      </a:ext>
                    </a:extLst>
                  </a:tr>
                  <a:tr h="769557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Stg3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4323" t="-298413" r="-660" b="-507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2170448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GA, FC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400399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7234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F022-CAAF-D833-9E42-D60B082E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 Activities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D19A4E3-2057-59D3-EB6E-CFEDB46EC3E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35360" y="606425"/>
                <a:ext cx="11521280" cy="5827980"/>
              </a:xfrm>
            </p:spPr>
            <p:txBody>
              <a:bodyPr>
                <a:normAutofit/>
              </a:bodyPr>
              <a:lstStyle/>
              <a:p>
                <a:pPr marL="342900" indent="-342900"/>
                <a:r>
                  <a:rPr lang="en-GB" dirty="0"/>
                  <a:t>Human Action Recognition → TII Journal</a:t>
                </a:r>
              </a:p>
              <a:p>
                <a:pPr marL="800100" lvl="1" indent="-342900"/>
                <a:r>
                  <a:rPr lang="en-GB" dirty="0"/>
                  <a:t>Try to fine-tune the model based on Spatial-Temporal data</a:t>
                </a:r>
              </a:p>
              <a:p>
                <a:pPr marL="800100" lvl="1" indent="-342900"/>
                <a:endParaRPr lang="en-GB" dirty="0"/>
              </a:p>
              <a:p>
                <a:pPr marL="800100" lvl="1" indent="-342900"/>
                <a:endParaRPr lang="en-GB" dirty="0"/>
              </a:p>
              <a:p>
                <a:pPr marL="800100" lvl="1" indent="-342900"/>
                <a:endParaRPr lang="en-GB" dirty="0"/>
              </a:p>
              <a:p>
                <a:pPr marL="800100" lvl="1" indent="-342900"/>
                <a:endParaRPr lang="en-GB" dirty="0"/>
              </a:p>
              <a:p>
                <a:pPr marL="800100" lvl="1" indent="-342900"/>
                <a:endParaRPr lang="en-GB" dirty="0"/>
              </a:p>
              <a:p>
                <a:pPr marL="800100" lvl="1" indent="-342900"/>
                <a:endParaRPr lang="en-GB" dirty="0"/>
              </a:p>
              <a:p>
                <a:pPr marL="800100" lvl="1" indent="-342900"/>
                <a:endParaRPr lang="en-GB" dirty="0"/>
              </a:p>
              <a:p>
                <a:pPr marL="1257300" lvl="2" indent="-342900"/>
                <a:endParaRPr lang="en-GB" sz="2000" dirty="0"/>
              </a:p>
              <a:p>
                <a:pPr marL="1257300" lvl="2" indent="-342900"/>
                <a:endParaRPr lang="en-GB" sz="2000" dirty="0"/>
              </a:p>
              <a:p>
                <a:pPr marL="1257300" lvl="2" indent="-342900"/>
                <a:endParaRPr lang="en-GB" sz="2000" dirty="0"/>
              </a:p>
              <a:p>
                <a:pPr marL="1257300" lvl="2" indent="-342900"/>
                <a:endParaRPr lang="en-GB" sz="2000" dirty="0"/>
              </a:p>
              <a:p>
                <a:pPr marL="1257300" lvl="2" indent="-342900"/>
                <a:endParaRPr lang="en-GB" sz="2000" dirty="0"/>
              </a:p>
              <a:p>
                <a:pPr marL="1257300" lvl="2" indent="-342900"/>
                <a:r>
                  <a:rPr lang="en-GB" sz="2000" dirty="0"/>
                  <a:t>TA : </a:t>
                </a:r>
                <a14:m>
                  <m:oMath xmlns:m="http://schemas.openxmlformats.org/officeDocument/2006/math">
                    <m:r>
                      <a:rPr lang="en-GB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×1×1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, E</a:t>
                </a:r>
                <a:r>
                  <a:rPr lang="en-GB" sz="2000" dirty="0" err="1"/>
                  <a:t>ffi</a:t>
                </a:r>
                <a:r>
                  <a:rPr lang="en-GB" sz="2000" dirty="0"/>
                  <a:t> : only GA and Sigmoid, placed after every </a:t>
                </a:r>
                <a:r>
                  <a:rPr lang="en-GB" sz="2000" dirty="0" err="1"/>
                  <a:t>ResNet</a:t>
                </a:r>
                <a:r>
                  <a:rPr lang="en-GB" sz="2000" dirty="0"/>
                  <a:t> block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D19A4E3-2057-59D3-EB6E-CFEDB46EC3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5360" y="606425"/>
                <a:ext cx="11521280" cy="5827980"/>
              </a:xfrm>
              <a:blipFill>
                <a:blip r:embed="rId2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7C2F4-CB74-F89E-5361-5D5A0E24A7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A032C02-81AC-E89A-6B2A-733F24AC3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741066"/>
              </p:ext>
            </p:extLst>
          </p:nvPr>
        </p:nvGraphicFramePr>
        <p:xfrm>
          <a:off x="3199778" y="1480355"/>
          <a:ext cx="8297694" cy="402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9585">
                  <a:extLst>
                    <a:ext uri="{9D8B030D-6E8A-4147-A177-3AD203B41FA5}">
                      <a16:colId xmlns:a16="http://schemas.microsoft.com/office/drawing/2014/main" val="2088537140"/>
                    </a:ext>
                  </a:extLst>
                </a:gridCol>
                <a:gridCol w="719847">
                  <a:extLst>
                    <a:ext uri="{9D8B030D-6E8A-4147-A177-3AD203B41FA5}">
                      <a16:colId xmlns:a16="http://schemas.microsoft.com/office/drawing/2014/main" val="4096168079"/>
                    </a:ext>
                  </a:extLst>
                </a:gridCol>
                <a:gridCol w="885217">
                  <a:extLst>
                    <a:ext uri="{9D8B030D-6E8A-4147-A177-3AD203B41FA5}">
                      <a16:colId xmlns:a16="http://schemas.microsoft.com/office/drawing/2014/main" val="3584139704"/>
                    </a:ext>
                  </a:extLst>
                </a:gridCol>
                <a:gridCol w="1623896">
                  <a:extLst>
                    <a:ext uri="{9D8B030D-6E8A-4147-A177-3AD203B41FA5}">
                      <a16:colId xmlns:a16="http://schemas.microsoft.com/office/drawing/2014/main" val="495799105"/>
                    </a:ext>
                  </a:extLst>
                </a:gridCol>
                <a:gridCol w="1459149">
                  <a:extLst>
                    <a:ext uri="{9D8B030D-6E8A-4147-A177-3AD203B41FA5}">
                      <a16:colId xmlns:a16="http://schemas.microsoft.com/office/drawing/2014/main" val="1222199225"/>
                    </a:ext>
                  </a:extLst>
                </a:gridCol>
              </a:tblGrid>
              <a:tr h="475287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Model</a:t>
                      </a:r>
                      <a:endParaRPr lang="en-US" sz="1300" dirty="0"/>
                    </a:p>
                  </a:txBody>
                  <a:tcPr marL="90467" marR="90467" marT="45234" marB="452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300" dirty="0"/>
                        <a:t>Param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300" dirty="0"/>
                        <a:t>(M)</a:t>
                      </a:r>
                      <a:endParaRPr lang="en-US" sz="1300" dirty="0"/>
                    </a:p>
                  </a:txBody>
                  <a:tcPr marL="90467" marR="90467" marT="45234" marB="452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300" dirty="0"/>
                        <a:t>GFLOPs</a:t>
                      </a:r>
                      <a:endParaRPr lang="en-US" sz="1300" dirty="0"/>
                    </a:p>
                  </a:txBody>
                  <a:tcPr marL="90467" marR="90467" marT="45234" marB="452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300" dirty="0"/>
                        <a:t>Original NTU60 (40K to Train)</a:t>
                      </a:r>
                      <a:endParaRPr lang="en-US" sz="1300" dirty="0"/>
                    </a:p>
                  </a:txBody>
                  <a:tcPr marL="90467" marR="90467" marT="45234" marB="45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/>
                        <a:t>NTU60</a:t>
                      </a:r>
                    </a:p>
                    <a:p>
                      <a:pPr algn="ctr"/>
                      <a:r>
                        <a:rPr lang="en-GB" sz="1300" b="1" dirty="0"/>
                        <a:t>(5K to Train)</a:t>
                      </a:r>
                      <a:endParaRPr lang="en-US" sz="1300" b="1" dirty="0"/>
                    </a:p>
                  </a:txBody>
                  <a:tcPr marL="90467" marR="90467" marT="45234" marB="45234" anchor="ctr"/>
                </a:tc>
                <a:extLst>
                  <a:ext uri="{0D108BD9-81ED-4DB2-BD59-A6C34878D82A}">
                    <a16:rowId xmlns:a16="http://schemas.microsoft.com/office/drawing/2014/main" val="637647555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Paper</a:t>
                      </a:r>
                      <a:endParaRPr lang="en-US" sz="13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2.0</a:t>
                      </a:r>
                      <a:endParaRPr lang="en-US" sz="13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15.9</a:t>
                      </a:r>
                      <a:endParaRPr lang="en-US" sz="13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93.70</a:t>
                      </a:r>
                      <a:endParaRPr lang="en-US" sz="13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928130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Paper (Our Train)</a:t>
                      </a:r>
                      <a:endParaRPr lang="en-US" sz="13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2.0</a:t>
                      </a:r>
                      <a:endParaRPr lang="en-US" sz="13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15.9</a:t>
                      </a:r>
                      <a:endParaRPr lang="en-US" sz="13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93.06</a:t>
                      </a:r>
                      <a:endParaRPr lang="en-US" sz="13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86.03</a:t>
                      </a:r>
                      <a:endParaRPr lang="en-US" sz="13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588811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Add TA (</a:t>
                      </a:r>
                      <a:r>
                        <a:rPr lang="en-GB" sz="1300" dirty="0" err="1"/>
                        <a:t>Effi</a:t>
                      </a:r>
                      <a:r>
                        <a:rPr lang="en-GB" sz="1300" dirty="0"/>
                        <a:t>) &gt;&gt; </a:t>
                      </a:r>
                      <a:r>
                        <a:rPr lang="en-GB" sz="1300" b="1" dirty="0"/>
                        <a:t>Base1</a:t>
                      </a:r>
                      <a:endParaRPr lang="en-US" sz="1300" b="1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2.0</a:t>
                      </a:r>
                      <a:endParaRPr lang="en-US" sz="13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15.9</a:t>
                      </a:r>
                      <a:endParaRPr lang="en-US" sz="13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93.15</a:t>
                      </a: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86.83</a:t>
                      </a: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032250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300" dirty="0"/>
                        <a:t>Add TA (</a:t>
                      </a:r>
                      <a:r>
                        <a:rPr lang="en-GB" sz="1300" dirty="0" err="1"/>
                        <a:t>Effi</a:t>
                      </a:r>
                      <a:r>
                        <a:rPr lang="en-GB" sz="1300" dirty="0"/>
                        <a:t>)</a:t>
                      </a:r>
                      <a:r>
                        <a:rPr lang="en-US" sz="1300" dirty="0"/>
                        <a:t> 2</a:t>
                      </a:r>
                      <a:r>
                        <a:rPr lang="en-US" sz="1300" baseline="30000" dirty="0"/>
                        <a:t>nd</a:t>
                      </a:r>
                      <a:r>
                        <a:rPr lang="en-US" sz="1300" dirty="0"/>
                        <a:t> Try</a:t>
                      </a: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2.0</a:t>
                      </a:r>
                      <a:endParaRPr lang="en-US" sz="13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15.9</a:t>
                      </a:r>
                      <a:endParaRPr lang="en-US" sz="13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300" b="0" dirty="0"/>
                        <a:t>86.27</a:t>
                      </a:r>
                      <a:endParaRPr lang="en-US" sz="1300" b="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022572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dirty="0">
                          <a:effectLst/>
                        </a:rPr>
                        <a:t>Base1 + MHSA(H8) last of Stg 2&amp;3</a:t>
                      </a:r>
                    </a:p>
                  </a:txBody>
                  <a:tcPr marL="22860" marR="22860" marT="15240" marB="1524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3.3</a:t>
                      </a:r>
                    </a:p>
                  </a:txBody>
                  <a:tcPr marL="22860" marR="22860" marT="15240" marB="1524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19.5</a:t>
                      </a:r>
                    </a:p>
                  </a:txBody>
                  <a:tcPr marL="22860" marR="22860" marT="15240" marB="1524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/>
                        <a:t>OEM</a:t>
                      </a:r>
                      <a:endParaRPr lang="en-US" sz="1300" b="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701467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dirty="0">
                          <a:effectLst/>
                        </a:rPr>
                        <a:t>Base1 + MHSA(H8) last of Stg 2</a:t>
                      </a:r>
                    </a:p>
                  </a:txBody>
                  <a:tcPr marL="22860" marR="22860" marT="15240" marB="1524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2.3</a:t>
                      </a:r>
                    </a:p>
                  </a:txBody>
                  <a:tcPr marL="22860" marR="22860" marT="15240" marB="1524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18.3</a:t>
                      </a:r>
                    </a:p>
                  </a:txBody>
                  <a:tcPr marL="22860" marR="22860" marT="15240" marB="1524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/>
                        <a:t>OEM</a:t>
                      </a:r>
                      <a:endParaRPr lang="en-US" sz="1300" b="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774765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dirty="0">
                          <a:effectLst/>
                        </a:rPr>
                        <a:t>Base1 + MHSA(H8) last of Stg 3</a:t>
                      </a:r>
                    </a:p>
                  </a:txBody>
                  <a:tcPr marL="22860" marR="22860" marT="15240" marB="1524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3.1</a:t>
                      </a:r>
                    </a:p>
                  </a:txBody>
                  <a:tcPr marL="22860" marR="22860" marT="15240" marB="1524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17.1</a:t>
                      </a:r>
                    </a:p>
                  </a:txBody>
                  <a:tcPr marL="22860" marR="22860" marT="15240" marB="1524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/>
                        <a:t>OEM</a:t>
                      </a:r>
                      <a:endParaRPr lang="en-US" sz="1300" b="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58653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Base1 + C1 Sp3&amp;5 (Stg 2&amp;3) &gt;&gt; </a:t>
                      </a:r>
                      <a:r>
                        <a:rPr lang="en-GB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Base2</a:t>
                      </a:r>
                      <a:endParaRPr lang="en-GB" b="1" dirty="0">
                        <a:effectLst/>
                      </a:endParaRPr>
                    </a:p>
                  </a:txBody>
                  <a:tcPr marL="22860" marR="22860" marT="15240" marB="1524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/>
                        <a:t>1.8</a:t>
                      </a:r>
                      <a:endParaRPr lang="en-US" sz="1300" b="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/>
                        <a:t>14.9</a:t>
                      </a:r>
                      <a:endParaRPr lang="en-US" sz="1300" b="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86.23</a:t>
                      </a:r>
                      <a:endParaRPr lang="en-US" sz="1300" b="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520863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Base2 + C2 Sp3&amp;5 (Stg 2&amp;3) &gt;&gt; </a:t>
                      </a:r>
                      <a:r>
                        <a:rPr lang="en-GB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Base3</a:t>
                      </a:r>
                      <a:endParaRPr lang="en-GB" b="1" dirty="0">
                        <a:effectLst/>
                      </a:endParaRPr>
                    </a:p>
                  </a:txBody>
                  <a:tcPr marL="22860" marR="22860" marT="15240" marB="1524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1.8</a:t>
                      </a:r>
                    </a:p>
                  </a:txBody>
                  <a:tcPr marL="22860" marR="22860" marT="15240" marB="1524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14.8</a:t>
                      </a:r>
                    </a:p>
                  </a:txBody>
                  <a:tcPr marL="22860" marR="22860" marT="15240" marB="1524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/>
                        <a:t>93.01</a:t>
                      </a:r>
                      <a:endParaRPr lang="en-US" sz="1300" b="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86.85</a:t>
                      </a:r>
                      <a:endParaRPr lang="en-US" sz="1300" b="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998141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Base2 + C2 Sp3&amp;5 Stg2 + C2 Sp3&amp;5&amp;Tf&amp;Iden (0.5,0.25,0.125,0.125) Stg3</a:t>
                      </a:r>
                      <a:endParaRPr lang="en-GB" b="1" dirty="0">
                        <a:effectLst/>
                      </a:endParaRPr>
                    </a:p>
                  </a:txBody>
                  <a:tcPr marL="22860" marR="22860" marT="15240" marB="1524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/>
                        <a:t>1.63</a:t>
                      </a:r>
                      <a:endParaRPr lang="en-US" sz="1300" b="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14.6</a:t>
                      </a:r>
                      <a:endParaRPr lang="en-US" sz="1300" b="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/>
                        <a:t>93.10</a:t>
                      </a:r>
                      <a:endParaRPr lang="en-US" sz="1300" b="1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86.77</a:t>
                      </a: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046692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Base2 + C2 Sp3&amp;5 Stg2 + C2 MHSA (</a:t>
                      </a:r>
                      <a:r>
                        <a:rPr lang="en-GB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B*</a:t>
                      </a:r>
                      <a:r>
                        <a:rPr lang="en-GB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TxCxH</a:t>
                      </a:r>
                      <a:r>
                        <a:rPr lang="en-GB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*W</a:t>
                      </a:r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) &amp; FFN Stg3</a:t>
                      </a:r>
                      <a:endParaRPr lang="en-GB" b="1" dirty="0">
                        <a:effectLst/>
                      </a:endParaRPr>
                    </a:p>
                  </a:txBody>
                  <a:tcPr marL="22860" marR="22860" marT="15240" marB="1524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1.67</a:t>
                      </a: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14.67</a:t>
                      </a: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84.20</a:t>
                      </a: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6383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E5CF0EE-0931-8BB2-3269-145CBEBC1E5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0587" y="1710919"/>
              <a:ext cx="2466959" cy="3421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5416">
                      <a:extLst>
                        <a:ext uri="{9D8B030D-6E8A-4147-A177-3AD203B41FA5}">
                          <a16:colId xmlns:a16="http://schemas.microsoft.com/office/drawing/2014/main" val="796472635"/>
                        </a:ext>
                      </a:extLst>
                    </a:gridCol>
                    <a:gridCol w="1841543">
                      <a:extLst>
                        <a:ext uri="{9D8B030D-6E8A-4147-A177-3AD203B41FA5}">
                          <a16:colId xmlns:a16="http://schemas.microsoft.com/office/drawing/2014/main" val="117599330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Baseline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5456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Stem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,32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318513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Stg1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,32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b="0" dirty="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,32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b="0" dirty="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GB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128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b="0" dirty="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76036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Stg2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GB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64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b="0" dirty="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GB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64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b="0" dirty="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GB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256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b="0" dirty="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30420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Stg3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GB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128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b="0" dirty="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GB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128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GB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GB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512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b="0" dirty="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12170448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GA, FC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400399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E5CF0EE-0931-8BB2-3269-145CBEBC1E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4388968"/>
                  </p:ext>
                </p:extLst>
              </p:nvPr>
            </p:nvGraphicFramePr>
            <p:xfrm>
              <a:off x="480587" y="1710919"/>
              <a:ext cx="2466959" cy="3421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5416">
                      <a:extLst>
                        <a:ext uri="{9D8B030D-6E8A-4147-A177-3AD203B41FA5}">
                          <a16:colId xmlns:a16="http://schemas.microsoft.com/office/drawing/2014/main" val="796472635"/>
                        </a:ext>
                      </a:extLst>
                    </a:gridCol>
                    <a:gridCol w="1841543">
                      <a:extLst>
                        <a:ext uri="{9D8B030D-6E8A-4147-A177-3AD203B41FA5}">
                          <a16:colId xmlns:a16="http://schemas.microsoft.com/office/drawing/2014/main" val="117599330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Baseline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5456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Stem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4323" t="-101639" r="-660" b="-7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1851317"/>
                      </a:ext>
                    </a:extLst>
                  </a:tr>
                  <a:tr h="769557"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Stg1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4323" t="-97619" r="-660" b="-2507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7603608"/>
                      </a:ext>
                    </a:extLst>
                  </a:tr>
                  <a:tr h="769557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Stg2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4323" t="-196063" r="-660" b="-1488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3042022"/>
                      </a:ext>
                    </a:extLst>
                  </a:tr>
                  <a:tr h="769557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Stg3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4323" t="-298413" r="-660" b="-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2170448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GA, FC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400399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971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F022-CAAF-D833-9E42-D60B082E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Human Action Recognition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9A4E3-2057-59D3-EB6E-CFEDB46EC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606425"/>
            <a:ext cx="11521280" cy="5724801"/>
          </a:xfrm>
        </p:spPr>
        <p:txBody>
          <a:bodyPr>
            <a:normAutofit/>
          </a:bodyPr>
          <a:lstStyle/>
          <a:p>
            <a:pPr marL="342900" indent="-342900"/>
            <a:r>
              <a:rPr lang="en-GB" dirty="0"/>
              <a:t>References: </a:t>
            </a:r>
            <a:r>
              <a:rPr lang="en-GB" dirty="0">
                <a:hlinkClick r:id="rId2"/>
              </a:rPr>
              <a:t>Revisiting Skeleton-Based Action Recognition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7C2F4-CB74-F89E-5361-5D5A0E24A7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83A6C5-12BA-1781-DF4F-36A3F9191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02" y="1156438"/>
            <a:ext cx="11022957" cy="517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40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FE07-615A-5D2A-017E-9726CF2D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Human Action Recognition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C73F7-602A-6D38-28BD-26CF8BC8CA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E788B7D-6AA9-71F2-DA38-E4A0F7ECB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798629"/>
              </p:ext>
            </p:extLst>
          </p:nvPr>
        </p:nvGraphicFramePr>
        <p:xfrm>
          <a:off x="1505408" y="1014592"/>
          <a:ext cx="9600746" cy="279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265">
                  <a:extLst>
                    <a:ext uri="{9D8B030D-6E8A-4147-A177-3AD203B41FA5}">
                      <a16:colId xmlns:a16="http://schemas.microsoft.com/office/drawing/2014/main" val="2088537140"/>
                    </a:ext>
                  </a:extLst>
                </a:gridCol>
                <a:gridCol w="2039908">
                  <a:extLst>
                    <a:ext uri="{9D8B030D-6E8A-4147-A177-3AD203B41FA5}">
                      <a16:colId xmlns:a16="http://schemas.microsoft.com/office/drawing/2014/main" val="495799105"/>
                    </a:ext>
                  </a:extLst>
                </a:gridCol>
                <a:gridCol w="1865925">
                  <a:extLst>
                    <a:ext uri="{9D8B030D-6E8A-4147-A177-3AD203B41FA5}">
                      <a16:colId xmlns:a16="http://schemas.microsoft.com/office/drawing/2014/main" val="1330716877"/>
                    </a:ext>
                  </a:extLst>
                </a:gridCol>
                <a:gridCol w="1806824">
                  <a:extLst>
                    <a:ext uri="{9D8B030D-6E8A-4147-A177-3AD203B41FA5}">
                      <a16:colId xmlns:a16="http://schemas.microsoft.com/office/drawing/2014/main" val="3557897869"/>
                    </a:ext>
                  </a:extLst>
                </a:gridCol>
                <a:gridCol w="1806824">
                  <a:extLst>
                    <a:ext uri="{9D8B030D-6E8A-4147-A177-3AD203B41FA5}">
                      <a16:colId xmlns:a16="http://schemas.microsoft.com/office/drawing/2014/main" val="1222199225"/>
                    </a:ext>
                  </a:extLst>
                </a:gridCol>
              </a:tblGrid>
              <a:tr h="475287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Model</a:t>
                      </a:r>
                      <a:endParaRPr lang="en-US" sz="1300" dirty="0"/>
                    </a:p>
                  </a:txBody>
                  <a:tcPr marL="90467" marR="90467" marT="45234" marB="452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300" dirty="0"/>
                        <a:t>Original NTU60 dataset (40K to Train)</a:t>
                      </a:r>
                      <a:endParaRPr lang="en-US" sz="1300" dirty="0"/>
                    </a:p>
                  </a:txBody>
                  <a:tcPr marL="90467" marR="90467" marT="45234" marB="45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NTU60 dataset </a:t>
                      </a:r>
                    </a:p>
                    <a:p>
                      <a:pPr algn="ctr"/>
                      <a:r>
                        <a:rPr lang="en-GB" sz="1300" dirty="0"/>
                        <a:t>(20K to Train)</a:t>
                      </a:r>
                      <a:endParaRPr lang="en-US" sz="1300" dirty="0"/>
                    </a:p>
                  </a:txBody>
                  <a:tcPr marL="90467" marR="90467" marT="45234" marB="45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NTU60 dataset </a:t>
                      </a:r>
                    </a:p>
                    <a:p>
                      <a:pPr algn="ctr"/>
                      <a:r>
                        <a:rPr lang="en-GB" sz="1300" dirty="0"/>
                        <a:t>(10K to Train)</a:t>
                      </a:r>
                      <a:endParaRPr lang="en-US" sz="1300" dirty="0"/>
                    </a:p>
                  </a:txBody>
                  <a:tcPr marL="90467" marR="90467" marT="45234" marB="45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/>
                        <a:t>NTU60 dataset </a:t>
                      </a:r>
                    </a:p>
                    <a:p>
                      <a:pPr algn="ctr"/>
                      <a:r>
                        <a:rPr lang="en-GB" sz="1300" b="1" dirty="0"/>
                        <a:t>(5K to Train)</a:t>
                      </a:r>
                      <a:endParaRPr lang="en-US" sz="1300" b="1" dirty="0"/>
                    </a:p>
                  </a:txBody>
                  <a:tcPr marL="90467" marR="90467" marT="45234" marB="45234" anchor="ctr"/>
                </a:tc>
                <a:extLst>
                  <a:ext uri="{0D108BD9-81ED-4DB2-BD59-A6C34878D82A}">
                    <a16:rowId xmlns:a16="http://schemas.microsoft.com/office/drawing/2014/main" val="637647555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Paper</a:t>
                      </a:r>
                      <a:endParaRPr lang="en-US" sz="13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93.70</a:t>
                      </a:r>
                      <a:endParaRPr lang="en-US" sz="13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928130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Paper (Our Train)</a:t>
                      </a:r>
                      <a:endParaRPr lang="en-US" sz="13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93.06</a:t>
                      </a:r>
                      <a:endParaRPr lang="en-US" sz="13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92.04</a:t>
                      </a:r>
                      <a:endParaRPr lang="en-US" sz="13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89.99</a:t>
                      </a:r>
                      <a:endParaRPr lang="en-US" sz="13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/>
                        <a:t>86.03</a:t>
                      </a:r>
                      <a:endParaRPr lang="en-US" sz="1300" b="1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588811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r>
                        <a:rPr lang="en-GB" sz="13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Add SE</a:t>
                      </a: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 panose="020B0604020202020204"/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 panose="020B0604020202020204"/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 panose="020B0604020202020204"/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 panose="020B0604020202020204"/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85.52</a:t>
                      </a: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784247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r>
                        <a:rPr lang="en-GB" sz="13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Add SA</a:t>
                      </a: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 panose="020B0604020202020204"/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 panose="020B0604020202020204"/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 panose="020B0604020202020204"/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 panose="020B0604020202020204"/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85.61</a:t>
                      </a: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282605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3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Add TA</a:t>
                      </a: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 panose="020B0604020202020204"/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 panose="020B0604020202020204"/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 panose="020B0604020202020204"/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 panose="020B0604020202020204"/>
                      </a:endParaRP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86.07</a:t>
                      </a: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917476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Add TA (</a:t>
                      </a:r>
                      <a:r>
                        <a:rPr lang="en-GB" sz="1300" dirty="0" err="1"/>
                        <a:t>Effi</a:t>
                      </a:r>
                      <a:r>
                        <a:rPr lang="en-GB" sz="1300" dirty="0"/>
                        <a:t>) &gt;&gt; Base1</a:t>
                      </a:r>
                      <a:endParaRPr lang="en-US" sz="13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93.15</a:t>
                      </a: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86.83</a:t>
                      </a: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032250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300" dirty="0"/>
                        <a:t>Add TA (</a:t>
                      </a:r>
                      <a:r>
                        <a:rPr lang="en-GB" sz="1300" dirty="0" err="1"/>
                        <a:t>Effi</a:t>
                      </a:r>
                      <a:r>
                        <a:rPr lang="en-GB" sz="1300" dirty="0"/>
                        <a:t>)</a:t>
                      </a:r>
                      <a:r>
                        <a:rPr lang="en-US" sz="1300" dirty="0"/>
                        <a:t> 2</a:t>
                      </a:r>
                      <a:r>
                        <a:rPr lang="en-US" sz="1300" baseline="30000" dirty="0"/>
                        <a:t>nd</a:t>
                      </a:r>
                      <a:r>
                        <a:rPr lang="en-US" sz="1300" dirty="0"/>
                        <a:t> Try</a:t>
                      </a: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/>
                        <a:t>86.27</a:t>
                      </a:r>
                      <a:endParaRPr lang="en-US" sz="1300" b="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022572"/>
                  </a:ext>
                </a:extLst>
              </a:tr>
              <a:tr h="28181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Base1 + Using </a:t>
                      </a:r>
                      <a:r>
                        <a:rPr lang="en-US" sz="1300" dirty="0" err="1"/>
                        <a:t>SiLU</a:t>
                      </a:r>
                      <a:endParaRPr lang="en-US" sz="13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85.73</a:t>
                      </a:r>
                    </a:p>
                  </a:txBody>
                  <a:tcPr marL="90467" marR="90467" marT="45234" marB="4523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701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873256"/>
      </p:ext>
    </p:extLst>
  </p:cSld>
  <p:clrMapOvr>
    <a:masterClrMapping/>
  </p:clrMapOvr>
</p:sld>
</file>

<file path=ppt/theme/theme1.xml><?xml version="1.0" encoding="utf-8"?>
<a:theme xmlns:a="http://schemas.openxmlformats.org/drawingml/2006/main" name="ISLab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823</Words>
  <Application>Microsoft Office PowerPoint</Application>
  <PresentationFormat>Widescreen</PresentationFormat>
  <Paragraphs>268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Tahoma</vt:lpstr>
      <vt:lpstr>Arial</vt:lpstr>
      <vt:lpstr>Noto Sans Symbols</vt:lpstr>
      <vt:lpstr>Cambria Math</vt:lpstr>
      <vt:lpstr>Malgun Gothic</vt:lpstr>
      <vt:lpstr>ISLab</vt:lpstr>
      <vt:lpstr>Weekly Report</vt:lpstr>
      <vt:lpstr>Last Week Activities</vt:lpstr>
      <vt:lpstr>This Week Activities</vt:lpstr>
      <vt:lpstr>Thank You</vt:lpstr>
      <vt:lpstr>Last Week Activities</vt:lpstr>
      <vt:lpstr>Last Week Activities</vt:lpstr>
      <vt:lpstr>Last Week Activities</vt:lpstr>
      <vt:lpstr>Human Action Recognition</vt:lpstr>
      <vt:lpstr>Human Action Recognition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Report</dc:title>
  <dc:creator>seodonguk</dc:creator>
  <cp:lastModifiedBy>Adri Priadana</cp:lastModifiedBy>
  <cp:revision>572</cp:revision>
  <dcterms:created xsi:type="dcterms:W3CDTF">2022-10-21T01:35:44Z</dcterms:created>
  <dcterms:modified xsi:type="dcterms:W3CDTF">2023-10-24T01:53:46Z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1033-11.1.0.11664</vt:lpwstr>
  </property>
</Properties>
</file>