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391" r:id="rId4"/>
    <p:sldId id="392" r:id="rId5"/>
    <p:sldId id="394" r:id="rId6"/>
    <p:sldId id="393" r:id="rId7"/>
    <p:sldId id="395" r:id="rId8"/>
    <p:sldId id="396" r:id="rId9"/>
    <p:sldId id="397" r:id="rId10"/>
    <p:sldId id="398" r:id="rId11"/>
    <p:sldId id="405" r:id="rId12"/>
    <p:sldId id="407" r:id="rId13"/>
    <p:sldId id="408" r:id="rId14"/>
    <p:sldId id="409" r:id="rId15"/>
    <p:sldId id="410" r:id="rId16"/>
    <p:sldId id="346" r:id="rId17"/>
    <p:sldId id="262" r:id="rId18"/>
    <p:sldId id="399" r:id="rId19"/>
    <p:sldId id="400" r:id="rId20"/>
    <p:sldId id="401" r:id="rId21"/>
    <p:sldId id="402" r:id="rId22"/>
    <p:sldId id="403" r:id="rId23"/>
    <p:sldId id="404" r:id="rId24"/>
    <p:sldId id="4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066" autoAdjust="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outlineViewPr>
    <p:cViewPr>
      <p:scale>
        <a:sx n="33" d="100"/>
        <a:sy n="33" d="100"/>
      </p:scale>
      <p:origin x="0" y="-1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74D7-C4CC-44CE-886D-6AFB7132B13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5E98-9953-4DA3-AC38-E7B10BC6FD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836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640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78168"/>
            <a:ext cx="9144000" cy="1486011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2636841"/>
            <a:ext cx="12192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  <p:pic>
        <p:nvPicPr>
          <p:cNvPr id="8" name="Picture 2" descr="symbolmark01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5838" r="673" b="6157"/>
          <a:stretch>
            <a:fillRect/>
          </a:stretch>
        </p:blipFill>
        <p:spPr bwMode="auto">
          <a:xfrm>
            <a:off x="4481465" y="4273232"/>
            <a:ext cx="3213981" cy="253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ctr" anchorCtr="1" compatLnSpc="1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4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657349"/>
            <a:ext cx="11795760" cy="5669280"/>
          </a:xfrm>
        </p:spPr>
        <p:txBody>
          <a:bodyPr/>
          <a:lstStyle>
            <a:lvl1pPr marL="2286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400" b="1">
                <a:solidFill>
                  <a:srgbClr val="002060"/>
                </a:solidFill>
              </a:defRPr>
            </a:lvl1pPr>
            <a:lvl2pPr marL="6858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>
                <a:solidFill>
                  <a:srgbClr val="002060"/>
                </a:solidFill>
              </a:defRPr>
            </a:lvl2pPr>
            <a:lvl3pPr marL="11430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3pPr>
            <a:lvl4pPr marL="16002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4pPr>
            <a:lvl5pPr marL="20574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55933"/>
            <a:ext cx="2743200" cy="365125"/>
          </a:xfrm>
        </p:spPr>
        <p:txBody>
          <a:bodyPr/>
          <a:lstStyle>
            <a:lvl1pPr algn="ctr">
              <a:defRPr sz="1800"/>
            </a:lvl1pPr>
          </a:lstStyle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7" name="Picture 10" descr="symbolmark01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616" y="8467"/>
            <a:ext cx="52639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2" y="6545387"/>
            <a:ext cx="1993490" cy="198024"/>
          </a:xfrm>
          <a:prstGeom prst="rect">
            <a:avLst/>
          </a:prstGeom>
        </p:spPr>
      </p:pic>
      <p:pic>
        <p:nvPicPr>
          <p:cNvPr id="10" name="Picture 7" descr="logo"/>
          <p:cNvPicPr>
            <a:picLocks noChangeAspect="1" noChangeArrowheads="1"/>
          </p:cNvPicPr>
          <p:nvPr userDrawn="1"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46569" y="6453188"/>
            <a:ext cx="76835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gray">
          <a:xfrm>
            <a:off x="0" y="6351588"/>
            <a:ext cx="12192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  <p:pic>
        <p:nvPicPr>
          <p:cNvPr id="12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655" y="6453188"/>
            <a:ext cx="916240" cy="406071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gray">
          <a:xfrm>
            <a:off x="0" y="534991"/>
            <a:ext cx="12192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657350"/>
            <a:ext cx="10515600" cy="551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D738-50EA-4C2E-8DC5-CB3545ED97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08366"/>
            <a:ext cx="10180320" cy="2508373"/>
          </a:xfrm>
        </p:spPr>
        <p:txBody>
          <a:bodyPr>
            <a:noAutofit/>
          </a:bodyPr>
          <a:lstStyle/>
          <a:p>
            <a:r>
              <a:rPr lang="en-US" sz="3200" dirty="0"/>
              <a:t>CSPNet: A New Backbone that can Enhance Learning Capability of CNN</a:t>
            </a:r>
            <a:br>
              <a:rPr lang="en-US" sz="3200" dirty="0"/>
            </a:br>
            <a:br>
              <a:rPr lang="en-US" sz="3200" dirty="0"/>
            </a:br>
            <a:r>
              <a:rPr lang="en-US" sz="2400" b="0"/>
              <a:t>Chien-Yao Wang </a:t>
            </a:r>
            <a:r>
              <a:rPr lang="" altLang="en-US" sz="2400" b="0" i="1"/>
              <a:t>et. al.</a:t>
            </a:r>
            <a:r>
              <a:rPr lang="en-US" sz="2400" b="0"/>
              <a:t> </a:t>
            </a:r>
            <a:br>
              <a:rPr lang="en-US" sz="2400" b="0"/>
            </a:br>
            <a:r>
              <a:rPr lang="en-US" sz="2400" b="0"/>
              <a:t>Taiwan</a:t>
            </a:r>
            <a:endParaRPr lang="en-US" sz="2400" b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Malgun Gothic" panose="020B0503020000020004" pitchFamily="34" charset="-127"/>
              </a:rPr>
              <a:t>Van-Thanh Hoang</a:t>
            </a:r>
            <a:endParaRPr lang="en-US" altLang="en-US" sz="2800" dirty="0">
              <a:latin typeface="Calibri" panose="020F0502020204030204" pitchFamily="34" charset="0"/>
              <a:ea typeface="Malgun Gothic" panose="020B0503020000020004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ea typeface="Malgun Gothic" panose="020B0503020000020004" pitchFamily="34" charset="-127"/>
              </a:rPr>
              <a:t>thanhhv@islab.ulsan.ac.kr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Malgun Gothic" panose="020B0503020000020004" pitchFamily="34" charset="-127"/>
              </a:rPr>
              <a:t>August 8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Malgun Gothic" panose="020B0503020000020004" pitchFamily="34" charset="-127"/>
              </a:rPr>
              <a:t>, 2020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ImageNet Image Classification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60" y="638175"/>
            <a:ext cx="5031740" cy="56813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MS COCO Object Detection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8350" y="591820"/>
            <a:ext cx="6343650" cy="57346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Computational Bottleneck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2622550"/>
            <a:ext cx="11868150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Memory Traffic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062990"/>
            <a:ext cx="8287385" cy="4994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Inference Rate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0215" y="1389380"/>
            <a:ext cx="8357235" cy="47885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Conclusion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CSPNet</a:t>
            </a:r>
            <a:endParaRPr lang="en-US" altLang="en-US" b="0"/>
          </a:p>
          <a:p>
            <a:pPr lvl="1"/>
            <a:r>
              <a:rPr lang="en-US" b="0"/>
              <a:t>Respect the variability of the gradients by integrating feature maps from the beginning and the end of a network stage</a:t>
            </a:r>
            <a:endParaRPr lang="en-US" b="0"/>
          </a:p>
          <a:p>
            <a:pPr lvl="1"/>
            <a:r>
              <a:rPr lang="" altLang="en-US" b="0"/>
              <a:t>Lack of detailed information of implementation</a:t>
            </a:r>
            <a:endParaRPr lang="en-US" b="0"/>
          </a:p>
          <a:p>
            <a:endParaRPr lang="en-US" b="0"/>
          </a:p>
          <a:p>
            <a:r>
              <a:rPr lang="en-US" altLang="en-US"/>
              <a:t>Comments</a:t>
            </a:r>
            <a:endParaRPr lang="en-US" altLang="en-US" b="0"/>
          </a:p>
          <a:p>
            <a:pPr lvl="1"/>
            <a:r>
              <a:rPr lang="en-US" altLang="en-US" b="0"/>
              <a:t>Good idea for </a:t>
            </a:r>
            <a:r>
              <a:rPr lang="" altLang="en-US" b="0"/>
              <a:t>balance between accuracy and computation cost</a:t>
            </a:r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2569" y="2875002"/>
            <a:ext cx="105468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your attention!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" altLang="en-US"/>
              <a:t>PANet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1724025"/>
            <a:ext cx="10106025" cy="3409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" altLang="en-US"/>
              <a:t>ThunderNet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Overall architecture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" y="1261110"/>
            <a:ext cx="11964035" cy="48469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" altLang="en-US"/>
              <a:t>ThunderNet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9765" y="657225"/>
            <a:ext cx="5910580" cy="3057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10" y="3900170"/>
            <a:ext cx="6562090" cy="2426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" altLang="en-US"/>
              <a:t>Introduction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657225"/>
            <a:ext cx="7911465" cy="5669280"/>
          </a:xfrm>
        </p:spPr>
        <p:txBody>
          <a:bodyPr/>
          <a:p>
            <a:r>
              <a:rPr lang="" altLang="en-US"/>
              <a:t>Propose Cross Stage Partial Network (CSPNet)</a:t>
            </a:r>
            <a:endParaRPr lang="" altLang="en-US"/>
          </a:p>
          <a:p>
            <a:pPr lvl="1"/>
            <a:r>
              <a:rPr lang="" altLang="en-US"/>
              <a:t>Reduces computations by 20% with equivalent or even superior accuracy on the ImageNet dataset</a:t>
            </a:r>
            <a:endParaRPr lang="" altLang="en-US"/>
          </a:p>
          <a:p>
            <a:pPr lvl="1"/>
            <a:r>
              <a:rPr lang="" altLang="en-US"/>
              <a:t>Significantly outperforms state-of-the-art approaches in terms of AP</a:t>
            </a:r>
            <a:r>
              <a:rPr lang="" altLang="en-US" baseline="30000"/>
              <a:t>50</a:t>
            </a:r>
            <a:r>
              <a:rPr lang="" altLang="en-US"/>
              <a:t> on the MS COCO object detection dataset</a:t>
            </a:r>
            <a:endParaRPr lang="" altLang="en-US"/>
          </a:p>
          <a:p>
            <a:pPr lvl="1"/>
            <a:r>
              <a:rPr lang="" altLang="en-US"/>
              <a:t>Easy to implement and general enough to cope with architectures based on ResNet, ResNeXt, and DenseNet</a:t>
            </a:r>
            <a:endParaRPr lang="" altLang="en-US"/>
          </a:p>
          <a:p>
            <a:pPr lvl="0"/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8950" y="657225"/>
            <a:ext cx="408305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Generalized Intersection over Union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4580" y="657225"/>
            <a:ext cx="3855720" cy="566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110" y="657225"/>
            <a:ext cx="489077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Spatial Pyramid Pooling (SPP)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650" y="1558290"/>
            <a:ext cx="5600700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" altLang="en-US"/>
              <a:t>Swish Activation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330" y="2129790"/>
            <a:ext cx="5943600" cy="272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3077210"/>
            <a:ext cx="382905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Res2Net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0" y="1137920"/>
            <a:ext cx="6452235" cy="47078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" altLang="en-US">
                <a:sym typeface="+mn-ea"/>
              </a:rPr>
              <a:t>CSPDenseNet</a:t>
            </a:r>
            <a:endParaRPr lang="" alt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4975" y="600075"/>
            <a:ext cx="878205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3369945"/>
            <a:ext cx="862012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CSPDenseNet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Partial Dense Block</a:t>
            </a:r>
            <a:endParaRPr lang="" altLang="en-US"/>
          </a:p>
          <a:p>
            <a:pPr lvl="1"/>
            <a:r>
              <a:rPr lang="" altLang="en-US"/>
              <a:t>Increase gradient path</a:t>
            </a:r>
            <a:endParaRPr lang="" altLang="en-US"/>
          </a:p>
          <a:p>
            <a:pPr lvl="1"/>
            <a:r>
              <a:rPr lang="" altLang="en-US"/>
              <a:t>Balance computation of each layer</a:t>
            </a:r>
            <a:endParaRPr lang="" altLang="en-US"/>
          </a:p>
          <a:p>
            <a:pPr lvl="1"/>
            <a:r>
              <a:rPr lang="" altLang="en-US"/>
              <a:t>Reduce memory traffic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3620" y="657860"/>
            <a:ext cx="4620260" cy="566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35" y="2667635"/>
            <a:ext cx="4636770" cy="3398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" altLang="en-US"/>
              <a:t>CSPResNe(X)t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0665" y="2276475"/>
            <a:ext cx="5403215" cy="2430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2121535"/>
            <a:ext cx="5100320" cy="2614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Exact Fusion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" y="2718435"/>
            <a:ext cx="11795760" cy="25723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Experiments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Implementation Details</a:t>
            </a:r>
            <a:endParaRPr lang="en-US"/>
          </a:p>
          <a:p>
            <a:pPr lvl="1"/>
            <a:r>
              <a:rPr lang="" altLang="en-US"/>
              <a:t>ImageNet for classification with batch size of 128</a:t>
            </a:r>
            <a:endParaRPr lang="" altLang="en-US"/>
          </a:p>
          <a:p>
            <a:pPr lvl="1"/>
            <a:r>
              <a:rPr lang="" altLang="en-US"/>
              <a:t>Coco for object detection with batch size of 64</a:t>
            </a:r>
            <a:endParaRPr lang="" altLang="en-US"/>
          </a:p>
          <a:p>
            <a:pPr lvl="1"/>
            <a:r>
              <a:rPr lang="" altLang="en-US"/>
              <a:t>Implement on Darknet framework</a:t>
            </a:r>
            <a:endParaRPr lang="" altLang="en-US"/>
          </a:p>
          <a:p>
            <a:pPr lvl="1"/>
            <a:r>
              <a:rPr lang="" altLang="en-US"/>
              <a:t>Train on single GPU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Ablation Experiments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Ablation study of CSPNet on ImageNet</a:t>
            </a:r>
            <a:endParaRPr lang="" altLang="en-US"/>
          </a:p>
          <a:p>
            <a:pPr lvl="1"/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0970" y="1812290"/>
            <a:ext cx="6830060" cy="42271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Ablation Experiments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Ablation study of EFM on MS COCO</a:t>
            </a:r>
            <a:endParaRPr lang="en-US"/>
          </a:p>
          <a:p>
            <a:pPr lvl="1"/>
            <a:r>
              <a:rPr lang="" altLang="en-US"/>
              <a:t>GIoU can upgrade AP by 0.7%, the AP</a:t>
            </a:r>
            <a:r>
              <a:rPr lang="" altLang="en-US" baseline="30000"/>
              <a:t>50</a:t>
            </a:r>
            <a:r>
              <a:rPr lang="" altLang="en-US"/>
              <a:t> is significantly degraded by 2.7%</a:t>
            </a:r>
            <a:endParaRPr lang="" altLang="en-US"/>
          </a:p>
          <a:p>
            <a:pPr lvl="1"/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072D738-50EA-4C2E-8DC5-CB3545ED9702}" type="slidenum">
              <a:rPr lang="en-US" smtClean="0"/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3365" y="1964055"/>
            <a:ext cx="6605270" cy="3538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WPS Presentation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Calibri</vt:lpstr>
      <vt:lpstr>Tahoma</vt:lpstr>
      <vt:lpstr>Gubbi</vt:lpstr>
      <vt:lpstr>굴림</vt:lpstr>
      <vt:lpstr>Baekmuk Batang</vt:lpstr>
      <vt:lpstr>Wingdings 3</vt:lpstr>
      <vt:lpstr>Malgun Gothic</vt:lpstr>
      <vt:lpstr>微软雅黑</vt:lpstr>
      <vt:lpstr>Droid Sans Fallback</vt:lpstr>
      <vt:lpstr>Arial Unicode MS</vt:lpstr>
      <vt:lpstr>Noto Sans CJK JP</vt:lpstr>
      <vt:lpstr>Times New Roman</vt:lpstr>
      <vt:lpstr>AR PL KaitiM GB</vt:lpstr>
      <vt:lpstr>Office Theme</vt:lpstr>
      <vt:lpstr>SOLO: Segmenting Objects by Locations   Xinlong Wang1; Tao Kong2; Chunhua Shen1; Yuning Jiang2; Lei Li2  1 The University of Adelaide, Australia 2 ByteDance AI Lab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Van Thanh</dc:creator>
  <cp:lastModifiedBy>thanh</cp:lastModifiedBy>
  <cp:revision>2278</cp:revision>
  <dcterms:created xsi:type="dcterms:W3CDTF">2020-08-04T02:47:28Z</dcterms:created>
  <dcterms:modified xsi:type="dcterms:W3CDTF">2020-08-04T02:47:28Z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1033-11.1.0.8392</vt:lpwstr>
  </property>
</Properties>
</file>