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256" r:id="rId2"/>
    <p:sldId id="549" r:id="rId3"/>
    <p:sldId id="590" r:id="rId4"/>
    <p:sldId id="630" r:id="rId5"/>
    <p:sldId id="640" r:id="rId6"/>
    <p:sldId id="651" r:id="rId7"/>
    <p:sldId id="641" r:id="rId8"/>
    <p:sldId id="642" r:id="rId9"/>
    <p:sldId id="643" r:id="rId10"/>
    <p:sldId id="760" r:id="rId11"/>
    <p:sldId id="652" r:id="rId12"/>
    <p:sldId id="645" r:id="rId13"/>
    <p:sldId id="648" r:id="rId14"/>
    <p:sldId id="646" r:id="rId15"/>
    <p:sldId id="650" r:id="rId16"/>
    <p:sldId id="649" r:id="rId17"/>
    <p:sldId id="566" r:id="rId18"/>
    <p:sldId id="518" r:id="rId19"/>
  </p:sldIdLst>
  <p:sldSz cx="9144000" cy="6858000" type="screen4x3"/>
  <p:notesSz cx="9296400" cy="688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굴림" pitchFamily="34" charset="-127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DB13"/>
    <a:srgbClr val="0066FF"/>
    <a:srgbClr val="FF0000"/>
    <a:srgbClr val="00CC00"/>
    <a:srgbClr val="FF7C80"/>
    <a:srgbClr val="FFCF01"/>
    <a:srgbClr val="FFEA93"/>
    <a:srgbClr val="FFDE53"/>
    <a:srgbClr val="FFD525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5449" autoAdjust="0"/>
  </p:normalViewPr>
  <p:slideViewPr>
    <p:cSldViewPr>
      <p:cViewPr varScale="1">
        <p:scale>
          <a:sx n="114" d="100"/>
          <a:sy n="114" d="100"/>
        </p:scale>
        <p:origin x="13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06" y="-102"/>
      </p:cViewPr>
      <p:guideLst>
        <p:guide orient="horz" pos="216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47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47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AB622C9-3031-4901-856C-DAA55472EE4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188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470" y="1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5938"/>
            <a:ext cx="3441700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268942"/>
            <a:ext cx="7437120" cy="30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470" y="6536277"/>
            <a:ext cx="4029436" cy="3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7EDDCA5-CA27-4D2D-B5DD-AB5444AF7B8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7605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34" charset="-127"/>
              </a:defRPr>
            </a:lvl9pPr>
          </a:lstStyle>
          <a:p>
            <a:pPr eaLnBrk="1" hangingPunct="1"/>
            <a:fld id="{3F67F69C-A434-4E7C-A02C-39C4F8A40E9B}" type="slidenum">
              <a:rPr lang="ko-KR" alt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altLang="ko-KR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5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ymbolmark01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91038"/>
            <a:ext cx="2439987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95300" y="3933825"/>
            <a:ext cx="81534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ko-KR" altLang="en-US" b="1">
              <a:latin typeface="Arial Narrow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gray">
          <a:xfrm>
            <a:off x="0" y="263683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FFDE5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12725" y="3860800"/>
            <a:ext cx="8718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kumimoji="1" lang="ko-KR" altLang="en-US" b="1">
              <a:latin typeface="Microsoft Sans Serif" pitchFamily="34" charset="0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625" y="981075"/>
            <a:ext cx="8718550" cy="1466850"/>
          </a:xfrm>
          <a:noFill/>
        </p:spPr>
        <p:txBody>
          <a:bodyPr lIns="91440" tIns="45720" rIns="91440" bIns="45720" anchor="b" anchorCtr="0"/>
          <a:lstStyle>
            <a:lvl1pPr>
              <a:defRPr sz="3600" b="1">
                <a:ea typeface="휴먼명조" pitchFamily="2" charset="-127"/>
              </a:defRPr>
            </a:lvl1pPr>
          </a:lstStyle>
          <a:p>
            <a:r>
              <a:rPr lang="en-US" altLang="ko-KR"/>
              <a:t>Master </a:t>
            </a:r>
            <a:endParaRPr lang="ko-KR" alt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4625" y="2852738"/>
            <a:ext cx="8718550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/>
            </a:lvl1pPr>
          </a:lstStyle>
          <a:p>
            <a:r>
              <a:rPr lang="en-US" altLang="ko-KR"/>
              <a:t>Master second subjective </a:t>
            </a:r>
            <a:endParaRPr lang="ko-KR" altLang="en-US"/>
          </a:p>
          <a:p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2819400" y="5943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D4CE4EC1-7D2C-4722-B705-0159C9A71A0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338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77212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904264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0"/>
            <a:ext cx="87630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21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8504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07848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0825" y="547688"/>
            <a:ext cx="424497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547688"/>
            <a:ext cx="424497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4785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02177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35090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3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85360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700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10800" rIns="18000" bIns="10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547688"/>
            <a:ext cx="864235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Master </a:t>
            </a:r>
            <a:endParaRPr lang="ko-KR" altLang="en-US"/>
          </a:p>
          <a:p>
            <a:pPr lvl="1"/>
            <a:r>
              <a:rPr lang="en-US" altLang="ko-KR"/>
              <a:t>Master </a:t>
            </a:r>
          </a:p>
          <a:p>
            <a:pPr lvl="2"/>
            <a:r>
              <a:rPr lang="en-US" altLang="ko-KR"/>
              <a:t>Master</a:t>
            </a:r>
            <a:endParaRPr lang="ko-KR" altLang="en-US"/>
          </a:p>
          <a:p>
            <a:pPr lvl="3"/>
            <a:r>
              <a:rPr lang="en-US" altLang="ko-KR"/>
              <a:t>Master</a:t>
            </a:r>
            <a:endParaRPr lang="ko-KR" altLang="en-US"/>
          </a:p>
          <a:p>
            <a:pPr lvl="4"/>
            <a:r>
              <a:rPr lang="en-US" altLang="ko-KR"/>
              <a:t>Master</a:t>
            </a:r>
            <a:endParaRPr lang="ko-KR" altLang="en-US"/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2954338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4CDB32C-C93B-4F6F-9B05-50719B2431A9}" type="slidenum">
              <a:rPr lang="ko-KR" altLang="en-US" sz="1400"/>
              <a:pPr algn="r"/>
              <a:t>‹#›</a:t>
            </a:fld>
            <a:endParaRPr lang="en-US" altLang="ko-KR" sz="1400"/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6804025" y="6453188"/>
            <a:ext cx="2339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ko-KR" sz="1400" b="1">
                <a:solidFill>
                  <a:srgbClr val="444444"/>
                </a:solidFill>
                <a:latin typeface="Microsoft Sans Serif" pitchFamily="34" charset="0"/>
                <a:ea typeface="MS PGothic" pitchFamily="34" charset="-128"/>
              </a:rPr>
              <a:t>Intelligent Systems Lab.</a:t>
            </a:r>
          </a:p>
        </p:txBody>
      </p:sp>
      <p:pic>
        <p:nvPicPr>
          <p:cNvPr id="1030" name="Picture 13" descr="logotype02"/>
          <p:cNvPicPr>
            <a:picLocks noChangeAspect="1" noChangeArrowheads="1"/>
          </p:cNvPicPr>
          <p:nvPr userDrawn="1"/>
        </p:nvPicPr>
        <p:blipFill>
          <a:blip r:embed="rId14">
            <a:lum bright="6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36694" r="7889" b="26613"/>
          <a:stretch>
            <a:fillRect/>
          </a:stretch>
        </p:blipFill>
        <p:spPr bwMode="auto">
          <a:xfrm>
            <a:off x="611188" y="6597650"/>
            <a:ext cx="230505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1" descr="logo"/>
          <p:cNvPicPr>
            <a:picLocks noChangeAspect="1" noChangeArrowheads="1"/>
          </p:cNvPicPr>
          <p:nvPr userDrawn="1"/>
        </p:nvPicPr>
        <p:blipFill>
          <a:blip r:embed="rId1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0294"/>
          <a:stretch>
            <a:fillRect/>
          </a:stretch>
        </p:blipFill>
        <p:spPr bwMode="auto">
          <a:xfrm>
            <a:off x="34925" y="6453188"/>
            <a:ext cx="5762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4"/>
          <p:cNvSpPr>
            <a:spLocks noChangeArrowheads="1"/>
          </p:cNvSpPr>
          <p:nvPr/>
        </p:nvSpPr>
        <p:spPr bwMode="gray">
          <a:xfrm>
            <a:off x="0" y="6351588"/>
            <a:ext cx="9144000" cy="6985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D0D0D0"/>
              </a:gs>
            </a:gsLst>
            <a:lin ang="0" scaled="1"/>
          </a:gradFill>
          <a:ln w="3175">
            <a:solidFill>
              <a:srgbClr val="ABABA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gray">
          <a:xfrm>
            <a:off x="0" y="53498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/>
          </a:p>
        </p:txBody>
      </p:sp>
      <p:pic>
        <p:nvPicPr>
          <p:cNvPr id="1034" name="Picture 17" descr="symbolmark01"/>
          <p:cNvPicPr>
            <a:picLocks noChangeAspect="1" noChangeArrowheads="1"/>
          </p:cNvPicPr>
          <p:nvPr userDrawn="1"/>
        </p:nvPicPr>
        <p:blipFill>
          <a:blip r:embed="rId1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0"/>
            <a:ext cx="539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  <p:sldLayoutId id="2147484847" r:id="rId9"/>
    <p:sldLayoutId id="2147484848" r:id="rId10"/>
    <p:sldLayoutId id="2147484849" r:id="rId11"/>
    <p:sldLayoutId id="2147484851" r:id="rId12"/>
  </p:sldLayoutIdLst>
  <p:txStyles>
    <p:titleStyle>
      <a:lvl1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2pPr>
      <a:lvl3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3pPr>
      <a:lvl4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4pPr>
      <a:lvl5pPr algn="ctr" rtl="0" eaLnBrk="0" fontAlgn="ctr" latinLnBrk="1" hangingPunct="0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5pPr>
      <a:lvl6pPr marL="4572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6pPr>
      <a:lvl7pPr marL="9144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7pPr>
      <a:lvl8pPr marL="13716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8pPr>
      <a:lvl9pPr marL="1828800" algn="ctr" rtl="0" fontAlgn="ctr" latinLnBrk="1">
        <a:spcBef>
          <a:spcPct val="0"/>
        </a:spcBef>
        <a:spcAft>
          <a:spcPct val="0"/>
        </a:spcAft>
        <a:defRPr kumimoji="1" sz="3200">
          <a:solidFill>
            <a:schemeClr val="bg2"/>
          </a:solidFill>
          <a:latin typeface="Microsoft Sans Serif" pitchFamily="34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Blip>
          <a:blip r:embed="rId17"/>
        </a:buBlip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Blip>
          <a:blip r:embed="rId17"/>
        </a:buBlip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7"/>
        </a:buBlip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31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708920"/>
            <a:ext cx="8718550" cy="1862137"/>
          </a:xfrm>
        </p:spPr>
        <p:txBody>
          <a:bodyPr/>
          <a:lstStyle/>
          <a:p>
            <a:pPr eaLnBrk="1" latinLnBrk="0" hangingPunct="1"/>
            <a:r>
              <a:rPr lang="pt-BR" altLang="zh-CN" sz="2000" b="0" dirty="0"/>
              <a:t>Mingliang Chen, Xing Wei, Qingxiong Yang, Qing Li, Gang Wang, and Ming-Hsuan Yang</a:t>
            </a:r>
          </a:p>
          <a:p>
            <a:pPr eaLnBrk="1" latinLnBrk="0" hangingPunct="1"/>
            <a:r>
              <a:rPr lang="en-US" altLang="zh-CN" sz="1600" b="0" dirty="0"/>
              <a:t>IEEE Transactions on Pattern Analysis and Machine Intelligence, Vol. 40, No. 6, June 2018 </a:t>
            </a:r>
          </a:p>
          <a:p>
            <a:pPr eaLnBrk="1" latinLnBrk="0" hangingPunct="1"/>
            <a:r>
              <a:rPr lang="en-US" altLang="zh-CN" sz="1800" b="0" dirty="0">
                <a:latin typeface="Cambria" pitchFamily="18" charset="0"/>
                <a:cs typeface="Microsoft Sans Serif" pitchFamily="34" charset="0"/>
              </a:rPr>
              <a:t>Presented by: </a:t>
            </a:r>
            <a:r>
              <a:rPr lang="en-US" altLang="ko-KR" sz="1800" b="0" dirty="0"/>
              <a:t>Yang Yu   </a:t>
            </a:r>
            <a:r>
              <a:rPr lang="en-US" altLang="zh-CN" sz="1800" b="0" dirty="0">
                <a:latin typeface="Cambria" pitchFamily="18" charset="0"/>
                <a:cs typeface="Microsoft Sans Serif" pitchFamily="34" charset="0"/>
              </a:rPr>
              <a:t>{yuyang@islab.ulsan.ac.kr}</a:t>
            </a:r>
          </a:p>
          <a:p>
            <a:pPr eaLnBrk="1" latinLnBrk="0" hangingPunct="1"/>
            <a:r>
              <a:rPr lang="en-US" altLang="zh-CN" sz="1800" b="0" dirty="0"/>
              <a:t>Sep</a:t>
            </a:r>
            <a:r>
              <a:rPr lang="en-US" altLang="ko-KR" sz="1800" b="0" dirty="0"/>
              <a:t>. </a:t>
            </a:r>
            <a:r>
              <a:rPr lang="en-US" altLang="ko-KR" sz="1800" b="0"/>
              <a:t>15, </a:t>
            </a:r>
            <a:r>
              <a:rPr lang="en-US" altLang="ko-KR" sz="1800" b="0" dirty="0"/>
              <a:t>2018</a:t>
            </a:r>
          </a:p>
        </p:txBody>
      </p:sp>
      <p:sp>
        <p:nvSpPr>
          <p:cNvPr id="3075" name="Rectangle 1032"/>
          <p:cNvSpPr>
            <a:spLocks noGrp="1" noChangeArrowheads="1"/>
          </p:cNvSpPr>
          <p:nvPr>
            <p:ph type="ctrTitle"/>
          </p:nvPr>
        </p:nvSpPr>
        <p:spPr>
          <a:xfrm>
            <a:off x="251520" y="1412776"/>
            <a:ext cx="8718550" cy="1178818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0D0D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 latinLnBrk="0"/>
            <a:r>
              <a:rPr lang="en-US" altLang="zh-CN" sz="2800" b="0" dirty="0"/>
              <a:t>Spatiotemporal GMM for Background</a:t>
            </a:r>
            <a:br>
              <a:rPr lang="en-US" altLang="zh-CN" sz="2800" b="0" dirty="0"/>
            </a:br>
            <a:r>
              <a:rPr lang="en-US" altLang="zh-CN" sz="2800" b="0" dirty="0"/>
              <a:t>Subtraction with </a:t>
            </a:r>
            <a:r>
              <a:rPr lang="en-US" altLang="zh-CN" sz="2800" b="0" dirty="0" err="1"/>
              <a:t>Superpixel</a:t>
            </a:r>
            <a:r>
              <a:rPr lang="en-US" altLang="zh-CN" sz="2800" b="0" dirty="0"/>
              <a:t> Hierarchy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altLang="zh-CN" b="1" dirty="0" err="1"/>
              <a:t>Superpixel</a:t>
            </a:r>
            <a:r>
              <a:rPr lang="en-US" altLang="zh-CN" b="1" dirty="0"/>
              <a:t> Set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764704"/>
            <a:ext cx="9129045" cy="5636096"/>
          </a:xfrm>
        </p:spPr>
        <p:txBody>
          <a:bodyPr>
            <a:normAutofit/>
          </a:bodyPr>
          <a:lstStyle/>
          <a:p>
            <a:pPr lvl="1" latinLnBrk="0"/>
            <a:r>
              <a:rPr lang="en-US" altLang="zh-CN" dirty="0"/>
              <a:t>Simple linear </a:t>
            </a:r>
            <a:r>
              <a:rPr lang="en-US" altLang="zh-CN" dirty="0" err="1"/>
              <a:t>iterativeclustering</a:t>
            </a:r>
            <a:r>
              <a:rPr lang="en-US" altLang="zh-CN" dirty="0"/>
              <a:t> (SLIC) algorithm is used to segment video sequence to obtain a </a:t>
            </a:r>
            <a:r>
              <a:rPr lang="en-US" altLang="zh-CN" dirty="0" err="1"/>
              <a:t>superpixel</a:t>
            </a:r>
            <a:r>
              <a:rPr lang="en-US" altLang="zh-CN" dirty="0"/>
              <a:t> set      .</a:t>
            </a:r>
          </a:p>
          <a:p>
            <a:pPr lvl="2" latinLnBrk="0"/>
            <a:r>
              <a:rPr lang="en-US" altLang="zh-CN" dirty="0"/>
              <a:t>Pixels of similar characteristics are aggregated to form a more representative large "element". Dimensionality reduction. </a:t>
            </a:r>
          </a:p>
          <a:p>
            <a:pPr lvl="2" latinLnBrk="0"/>
            <a:r>
              <a:rPr lang="en-US" altLang="zh-CN" dirty="0"/>
              <a:t>Seed Pixel Initialization. SLIC uses a simple clustering (greedy) algorithm. At initial moment, center of each cluster is equally divided into the original image. Number of </a:t>
            </a:r>
            <a:r>
              <a:rPr lang="en-US" altLang="zh-CN" dirty="0" err="1"/>
              <a:t>superpixels</a:t>
            </a:r>
            <a:r>
              <a:rPr lang="en-US" altLang="zh-CN" dirty="0"/>
              <a:t> can also be determined by these central points. </a:t>
            </a:r>
          </a:p>
          <a:p>
            <a:pPr lvl="2" latinLnBrk="0"/>
            <a:r>
              <a:rPr lang="en-US" altLang="zh-CN" dirty="0"/>
              <a:t>At each iteration, the seed pixels merge the surrounding pixels to form a </a:t>
            </a:r>
            <a:r>
              <a:rPr lang="en-US" altLang="zh-CN" dirty="0" err="1"/>
              <a:t>superpixel</a:t>
            </a:r>
            <a:r>
              <a:rPr lang="en-US" altLang="zh-CN" dirty="0"/>
              <a:t>. </a:t>
            </a:r>
          </a:p>
          <a:p>
            <a:pPr lvl="2" latinLnBrk="0"/>
            <a:endParaRPr lang="en-US" altLang="zh-CN" dirty="0"/>
          </a:p>
          <a:p>
            <a:pPr lvl="2" latinLnBrk="0"/>
            <a:endParaRPr lang="en-US" altLang="zh-CN" dirty="0"/>
          </a:p>
          <a:p>
            <a:pPr lvl="2" latinLnBrk="0"/>
            <a:endParaRPr lang="en-US" altLang="zh-CN" dirty="0"/>
          </a:p>
          <a:p>
            <a:pPr lvl="2" latinLnBrk="0"/>
            <a:endParaRPr lang="en-US" altLang="zh-CN" dirty="0"/>
          </a:p>
          <a:p>
            <a:pPr lvl="2" latinLnBrk="0"/>
            <a:endParaRPr lang="en-US" altLang="zh-CN" dirty="0"/>
          </a:p>
          <a:p>
            <a:pPr lvl="2" latinLnBrk="0"/>
            <a:endParaRPr lang="en-US" altLang="zh-CN" dirty="0"/>
          </a:p>
          <a:p>
            <a:pPr lvl="2" latinLnBrk="0"/>
            <a:endParaRPr lang="en-US" altLang="zh-CN" dirty="0"/>
          </a:p>
          <a:p>
            <a:pPr lvl="2" latinLnBrk="0"/>
            <a:endParaRPr lang="en-US" altLang="zh-CN" dirty="0"/>
          </a:p>
          <a:p>
            <a:pPr lvl="2" latinLnBrk="0"/>
            <a:endParaRPr lang="en-US" altLang="zh-CN" dirty="0"/>
          </a:p>
          <a:p>
            <a:pPr lvl="1" latinLnBrk="0"/>
            <a:endParaRPr lang="en-US" altLang="zh-CN" dirty="0"/>
          </a:p>
          <a:p>
            <a:pPr lvl="1" latinLnBrk="0"/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D8E8ED-52E9-4ABB-B1B7-5AF210BDD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397" y="5039912"/>
            <a:ext cx="904762" cy="390476"/>
          </a:xfrm>
          <a:prstGeom prst="rect">
            <a:avLst/>
          </a:prstGeom>
        </p:spPr>
      </p:pic>
      <p:pic>
        <p:nvPicPr>
          <p:cNvPr id="5122" name="图片 1">
            <a:extLst>
              <a:ext uri="{FF2B5EF4-FFF2-40B4-BE49-F238E27FC236}">
                <a16:creationId xmlns:a16="http://schemas.microsoft.com/office/drawing/2014/main" id="{D0979B54-3B21-462D-93A9-2966BDDA1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283596"/>
            <a:ext cx="28803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C2637E5-56B5-4E2A-957F-DF32D6F87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020" y="4349436"/>
            <a:ext cx="5123809" cy="13809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DF817F-F5E7-43CD-8127-318B43823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507" y="4499355"/>
            <a:ext cx="1656184" cy="123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29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results (1/6)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92696"/>
            <a:ext cx="9129045" cy="5708104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000" dirty="0"/>
              <a:t>Spatiotemporal background subtraction with a </a:t>
            </a:r>
            <a:r>
              <a:rPr lang="en-US" altLang="zh-CN" sz="2000" dirty="0" err="1"/>
              <a:t>superpixel</a:t>
            </a:r>
            <a:r>
              <a:rPr lang="en-US" altLang="zh-CN" sz="2000" dirty="0"/>
              <a:t> hierarchy. </a:t>
            </a:r>
          </a:p>
          <a:p>
            <a:pPr latinLnBrk="0"/>
            <a:r>
              <a:rPr lang="en-US" altLang="zh-CN" sz="2000" dirty="0"/>
              <a:t>(a) Stuttgart Artiﬁcial Background Subtraction (SABS) dataset. </a:t>
            </a:r>
          </a:p>
          <a:p>
            <a:pPr latinLnBrk="0"/>
            <a:r>
              <a:rPr lang="en-US" altLang="zh-CN" sz="2000" dirty="0"/>
              <a:t>(b)-(f) GMM, spatially-consistent and spatiotemporally-consistent background model without and with a </a:t>
            </a:r>
            <a:r>
              <a:rPr lang="en-US" altLang="zh-CN" sz="2000" dirty="0" err="1"/>
              <a:t>superpixel</a:t>
            </a:r>
            <a:r>
              <a:rPr lang="en-US" altLang="zh-CN" sz="2000" dirty="0"/>
              <a:t> hierarchy.</a:t>
            </a:r>
          </a:p>
          <a:p>
            <a:pPr latinLnBrk="0"/>
            <a:r>
              <a:rPr lang="en-US" altLang="zh-CN" sz="2400" dirty="0"/>
              <a:t> 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2ADE7B2-4C89-41AB-A32B-0B1C017908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6" r="49799" b="22136"/>
          <a:stretch/>
        </p:blipFill>
        <p:spPr>
          <a:xfrm>
            <a:off x="963872" y="2225980"/>
            <a:ext cx="7397713" cy="23024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91D900C-AC27-4C51-98AC-1A049BB79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99" r="1564" b="22115"/>
          <a:stretch/>
        </p:blipFill>
        <p:spPr>
          <a:xfrm>
            <a:off x="971600" y="4528388"/>
            <a:ext cx="7389985" cy="230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13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results (2/6)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76366"/>
            <a:ext cx="9129045" cy="5724434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Evaluation on the SABS Dataset </a:t>
            </a:r>
            <a:r>
              <a:rPr lang="en-US" sz="2400" dirty="0"/>
              <a:t> </a:t>
            </a:r>
          </a:p>
          <a:p>
            <a:pPr lvl="1" latinLnBrk="0"/>
            <a:r>
              <a:rPr lang="en-US" sz="2000" dirty="0"/>
              <a:t>Six image sets with diverse scene changes.</a:t>
            </a:r>
          </a:p>
          <a:p>
            <a:pPr marL="457200" lvl="1" indent="0" latinLnBrk="0">
              <a:buNone/>
            </a:pPr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AB21476-C15A-408D-BF10-F179FD793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00" y="1772816"/>
            <a:ext cx="5580952" cy="3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08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results (3/6)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92696"/>
            <a:ext cx="9129045" cy="5708104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Precision-recall curves with different challenging factors</a:t>
            </a:r>
            <a:r>
              <a:rPr lang="en-US" sz="2400" dirty="0"/>
              <a:t> </a:t>
            </a:r>
          </a:p>
          <a:p>
            <a:pPr lvl="1" latinLnBrk="0"/>
            <a:r>
              <a:rPr lang="en-US" sz="2000" dirty="0"/>
              <a:t>Region-based methods are less robust to dynamic background. </a:t>
            </a:r>
          </a:p>
          <a:p>
            <a:pPr lvl="1" latinLnBrk="0"/>
            <a:r>
              <a:rPr lang="en-US" sz="2000" dirty="0" err="1"/>
              <a:t>Pixellevel</a:t>
            </a:r>
            <a:r>
              <a:rPr lang="en-US" sz="2000" dirty="0"/>
              <a:t> background models are not robust to the sudden illumination changes and sensor noise. </a:t>
            </a:r>
          </a:p>
          <a:p>
            <a:pPr lvl="1" latinLnBrk="0"/>
            <a:r>
              <a:rPr lang="en-US" sz="2000" dirty="0"/>
              <a:t>Model background changes with </a:t>
            </a:r>
            <a:r>
              <a:rPr lang="en-US" sz="2000" dirty="0" err="1"/>
              <a:t>superpixel</a:t>
            </a:r>
            <a:r>
              <a:rPr lang="en-US" sz="2000" dirty="0"/>
              <a:t> hierarchies..</a:t>
            </a:r>
          </a:p>
          <a:p>
            <a:pPr marL="457200" lvl="1" indent="0" latinLnBrk="0">
              <a:buNone/>
            </a:pPr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1B01E1-7723-41A5-BD96-C1378AA48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0" y="2517008"/>
            <a:ext cx="7560840" cy="40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72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results (4/6)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908720"/>
            <a:ext cx="9129045" cy="5492080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Evaluation on the </a:t>
            </a:r>
            <a:r>
              <a:rPr lang="en-US" altLang="zh-CN" sz="2400" dirty="0" err="1"/>
              <a:t>ChangeDetection</a:t>
            </a:r>
            <a:r>
              <a:rPr lang="en-US" altLang="zh-CN" sz="2400" dirty="0"/>
              <a:t> 2012 Dataset.</a:t>
            </a:r>
            <a:r>
              <a:rPr lang="en-US" sz="2400" dirty="0"/>
              <a:t> </a:t>
            </a:r>
          </a:p>
          <a:p>
            <a:pPr marL="457200" lvl="1" indent="0" latinLnBrk="0">
              <a:buNone/>
            </a:pPr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782D4BB-27A7-4BD1-97DE-9B2606DFF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990905"/>
            <a:ext cx="5647619" cy="2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59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results (5/6)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 err="1"/>
              <a:t>ChangeDetection</a:t>
            </a:r>
            <a:r>
              <a:rPr lang="en-US" altLang="zh-CN" sz="2400" dirty="0"/>
              <a:t> Dataset.</a:t>
            </a:r>
            <a:r>
              <a:rPr lang="en-US" sz="2400" dirty="0"/>
              <a:t> </a:t>
            </a:r>
          </a:p>
          <a:p>
            <a:pPr lvl="1" latinLnBrk="0"/>
            <a:r>
              <a:rPr lang="en-US" sz="2000" dirty="0"/>
              <a:t>.</a:t>
            </a:r>
          </a:p>
          <a:p>
            <a:pPr marL="457200" lvl="1" indent="0" latinLnBrk="0">
              <a:buNone/>
            </a:pPr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8B1149-A413-4FB6-9FA9-698650F91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1" y="1018158"/>
            <a:ext cx="9074329" cy="583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89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Experimental results (6/6)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908720"/>
            <a:ext cx="9129045" cy="5492080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Computational Cost.</a:t>
            </a:r>
            <a:r>
              <a:rPr lang="en-US" sz="2400" dirty="0"/>
              <a:t> </a:t>
            </a:r>
          </a:p>
          <a:p>
            <a:pPr lvl="1" latinLnBrk="0"/>
            <a:r>
              <a:rPr lang="en-US" sz="2000" dirty="0"/>
              <a:t>2.3 GHz Intel Core i7 CPU and 4 GB memory.</a:t>
            </a:r>
          </a:p>
          <a:p>
            <a:pPr lvl="1" latinLnBrk="0"/>
            <a:r>
              <a:rPr lang="en-US" sz="2000" dirty="0"/>
              <a:t>Main additional computational cost of SSHBM is hierarchical GMM and M-smoother.</a:t>
            </a:r>
          </a:p>
          <a:p>
            <a:pPr lvl="1" latinLnBrk="0"/>
            <a:r>
              <a:rPr lang="en-US" sz="2000" dirty="0"/>
              <a:t>Optical ﬂow.</a:t>
            </a:r>
          </a:p>
          <a:p>
            <a:pPr marL="457200" lvl="1" indent="0" latinLnBrk="0">
              <a:buNone/>
            </a:pPr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4D18021-84E5-4352-B5D6-C75F250EF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571" y="3212976"/>
            <a:ext cx="5742857" cy="2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45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  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908720"/>
            <a:ext cx="9129045" cy="5492080"/>
          </a:xfrm>
        </p:spPr>
        <p:txBody>
          <a:bodyPr>
            <a:normAutofit/>
          </a:bodyPr>
          <a:lstStyle/>
          <a:p>
            <a:pPr latinLnBrk="0"/>
            <a:r>
              <a:rPr lang="en-US" sz="2400" dirty="0"/>
              <a:t>Pixel-based background models process each pixel independently and efﬁciently--not robust to noise due to sudden illumination changes. </a:t>
            </a:r>
          </a:p>
          <a:p>
            <a:pPr latinLnBrk="0"/>
            <a:r>
              <a:rPr lang="en-US" sz="2400" dirty="0"/>
              <a:t>Region-based background models can better describe scene changes--less robust to frequent appearance variations.</a:t>
            </a:r>
          </a:p>
          <a:p>
            <a:pPr latinLnBrk="0"/>
            <a:endParaRPr lang="en-US" sz="2400" dirty="0"/>
          </a:p>
          <a:p>
            <a:pPr latinLnBrk="0"/>
            <a:r>
              <a:rPr lang="en-US" altLang="zh-CN" sz="2400" dirty="0"/>
              <a:t>E</a:t>
            </a:r>
            <a:r>
              <a:rPr lang="en-US" sz="2400" dirty="0"/>
              <a:t>ffective and efﬁcient background subtraction models based on hierarchical </a:t>
            </a:r>
            <a:r>
              <a:rPr lang="en-US" sz="2400" dirty="0" err="1"/>
              <a:t>superpixel</a:t>
            </a:r>
            <a:r>
              <a:rPr lang="en-US" sz="2400" dirty="0"/>
              <a:t> and robust estimator to exploit the strength of two approaches.</a:t>
            </a:r>
          </a:p>
          <a:p>
            <a:pPr latinLnBrk="0"/>
            <a:r>
              <a:rPr lang="en-US" sz="2400" dirty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5646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attention!</a:t>
            </a:r>
          </a:p>
        </p:txBody>
      </p:sp>
    </p:spTree>
    <p:extLst>
      <p:ext uri="{BB962C8B-B14F-4D97-AF65-F5344CB8AC3E}">
        <p14:creationId xmlns:p14="http://schemas.microsoft.com/office/powerpoint/2010/main" val="410794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836712"/>
            <a:ext cx="9129045" cy="5564088"/>
          </a:xfrm>
        </p:spPr>
        <p:txBody>
          <a:bodyPr>
            <a:normAutofit/>
          </a:bodyPr>
          <a:lstStyle/>
          <a:p>
            <a:pPr latinLnBrk="0"/>
            <a:r>
              <a:rPr lang="en-US" sz="2400" dirty="0"/>
              <a:t>Background subtraction using hierarchical </a:t>
            </a:r>
            <a:r>
              <a:rPr lang="en-US" sz="2400" dirty="0" err="1"/>
              <a:t>superpixel</a:t>
            </a:r>
            <a:r>
              <a:rPr lang="en-US" sz="2400" dirty="0"/>
              <a:t> segmentation, spanning trees and optical ﬂow.</a:t>
            </a:r>
          </a:p>
          <a:p>
            <a:pPr latinLnBrk="0"/>
            <a:endParaRPr lang="en-US" sz="2400" dirty="0"/>
          </a:p>
          <a:p>
            <a:pPr latinLnBrk="0"/>
            <a:r>
              <a:rPr lang="en-US" sz="2400" dirty="0"/>
              <a:t>Generate </a:t>
            </a:r>
            <a:r>
              <a:rPr lang="en-US" sz="2400" dirty="0" err="1"/>
              <a:t>superpixel</a:t>
            </a:r>
            <a:r>
              <a:rPr lang="en-US" sz="2400" dirty="0"/>
              <a:t> segmentation trees using a number of Gaussian Mixture Models (GMMs). </a:t>
            </a:r>
          </a:p>
          <a:p>
            <a:pPr latinLnBrk="0"/>
            <a:endParaRPr lang="en-US" sz="2400" dirty="0"/>
          </a:p>
          <a:p>
            <a:pPr latinLnBrk="0"/>
            <a:r>
              <a:rPr lang="en-US" sz="2400" dirty="0"/>
              <a:t>Use M-smoother to enhance spatial consistency on spanning trees and estimate optical ﬂow to extend M-smoother to temporal domain. </a:t>
            </a:r>
          </a:p>
          <a:p>
            <a:pPr latinLnBrk="0"/>
            <a:endParaRPr lang="en-US" sz="2400" dirty="0"/>
          </a:p>
          <a:p>
            <a:pPr latinLnBrk="0"/>
            <a:endParaRPr lang="en-US" altLang="zh-CN" sz="800" dirty="0"/>
          </a:p>
          <a:p>
            <a:pPr lvl="1" latinLnBrk="0"/>
            <a:endParaRPr lang="en-US" sz="1200" dirty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186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Gaussian Mixture Background Model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000" dirty="0"/>
              <a:t>Model pixel intensity value by a mixture of Gaussians.</a:t>
            </a:r>
          </a:p>
          <a:p>
            <a:pPr latinLnBrk="0"/>
            <a:r>
              <a:rPr lang="en-US" altLang="zh-CN" sz="2000" dirty="0"/>
              <a:t>Probability of observing a pixel.</a:t>
            </a:r>
          </a:p>
          <a:p>
            <a:pPr latinLnBrk="0"/>
            <a:endParaRPr lang="en-US" altLang="zh-CN" sz="2000" dirty="0"/>
          </a:p>
          <a:p>
            <a:pPr latinLnBrk="0"/>
            <a:endParaRPr lang="en-US" altLang="zh-CN" sz="2000" dirty="0"/>
          </a:p>
          <a:p>
            <a:pPr latinLnBrk="0"/>
            <a:r>
              <a:rPr lang="en-US" altLang="zh-CN" sz="2000" dirty="0"/>
              <a:t>Gaussian probability density function</a:t>
            </a:r>
          </a:p>
          <a:p>
            <a:pPr latinLnBrk="0"/>
            <a:endParaRPr lang="en-US" altLang="zh-CN" sz="2000" dirty="0"/>
          </a:p>
          <a:p>
            <a:pPr latinLnBrk="0"/>
            <a:endParaRPr lang="en-US" altLang="zh-CN" sz="2000" dirty="0"/>
          </a:p>
          <a:p>
            <a:pPr latinLnBrk="0"/>
            <a:r>
              <a:rPr lang="en-US" altLang="zh-CN" sz="2000" dirty="0"/>
              <a:t>Mean value and covariance matrix of the kth Gaussian.</a:t>
            </a:r>
          </a:p>
          <a:p>
            <a:pPr latinLnBrk="0"/>
            <a:endParaRPr lang="en-US" altLang="zh-CN" sz="2000" dirty="0"/>
          </a:p>
          <a:p>
            <a:pPr latinLnBrk="0"/>
            <a:r>
              <a:rPr lang="en-US" altLang="zh-CN" sz="2000" dirty="0"/>
              <a:t>Each pixel is described by K different Gaussian distributions.</a:t>
            </a:r>
          </a:p>
          <a:p>
            <a:pPr marL="457200" lvl="1" indent="0" latinLnBrk="0">
              <a:buNone/>
            </a:pPr>
            <a:endParaRPr lang="en-US" altLang="zh-CN" sz="2000" dirty="0"/>
          </a:p>
          <a:p>
            <a:pPr latinLnBrk="0"/>
            <a:endParaRPr lang="en-US" altLang="zh-CN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5FC7A54-17A6-475F-93DA-121603485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40682"/>
            <a:ext cx="2438095" cy="60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F887192-5432-405B-A8FA-62B3D9957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04" y="2564904"/>
            <a:ext cx="5409524" cy="60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FA284F5-EB2F-4B5C-B0AB-4BE13D003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532589"/>
            <a:ext cx="1728192" cy="4720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64EE7A7-07F6-41F6-BCC0-F39C03DE5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2564904"/>
            <a:ext cx="2492668" cy="49561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40BB144-9805-4A26-86A1-EC65CB8E03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216" y="4600422"/>
            <a:ext cx="2376264" cy="14243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C89FB3E-3C29-4949-919D-B388A73A2D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574904"/>
            <a:ext cx="2568991" cy="147540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EA5004-2DB3-4EF0-AA8B-B1454EE5FF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1663" y="4567489"/>
            <a:ext cx="2568991" cy="149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5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Spatially-Consistent Background Modeling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908720"/>
            <a:ext cx="9129045" cy="5492080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Each pixel in GMM is processed independently and less robust to noise. </a:t>
            </a:r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For sudden and frequent intensity changes---add incorporate region cues in spatially-consistent background model. 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74217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Minimum Spanning Tree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62987"/>
            <a:ext cx="9129045" cy="5737813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Assume connected pixels with similar pixel values have similar background estimates. </a:t>
            </a:r>
          </a:p>
          <a:p>
            <a:pPr latinLnBrk="0"/>
            <a:r>
              <a:rPr lang="en-US" altLang="zh-CN" sz="2400" dirty="0"/>
              <a:t>Similarity between two pixels is deﬁned based on minimax path </a:t>
            </a:r>
          </a:p>
          <a:p>
            <a:pPr latinLnBrk="0"/>
            <a:r>
              <a:rPr lang="en-US" altLang="zh-CN" sz="2400" dirty="0"/>
              <a:t>Undirected graph                 pixels and edges </a:t>
            </a:r>
          </a:p>
          <a:p>
            <a:pPr latinLnBrk="0"/>
            <a:r>
              <a:rPr lang="en-US" altLang="zh-CN" sz="2400" dirty="0"/>
              <a:t>Each minimax path identiﬁes a region boundary without high contrast and does not cross the boundary of any thin-structured homogeneous object. </a:t>
            </a:r>
          </a:p>
          <a:p>
            <a:pPr latinLnBrk="0"/>
            <a:r>
              <a:rPr lang="en-US" altLang="zh-CN" sz="2400" dirty="0"/>
              <a:t>Each minimax path can be efﬁciently extracted using a minimum spanning tree. </a:t>
            </a:r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Greedy algorithm - minimum spanning tree</a:t>
            </a:r>
          </a:p>
          <a:p>
            <a:pPr lvl="1" latinLnBrk="0"/>
            <a:r>
              <a:rPr lang="en-US" altLang="zh-CN" sz="2000" dirty="0"/>
              <a:t>Pixel  is node, </a:t>
            </a:r>
          </a:p>
          <a:p>
            <a:pPr lvl="1" latinLnBrk="0"/>
            <a:r>
              <a:rPr lang="en-US" altLang="zh-CN" sz="2000" dirty="0"/>
              <a:t>Adjacent edge weight is pixel value difference</a:t>
            </a:r>
          </a:p>
          <a:p>
            <a:pPr marL="0" indent="0" latinLnBrk="0">
              <a:buNone/>
            </a:pPr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5D122F-5947-495C-A92C-A02C4B352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060848"/>
            <a:ext cx="933333" cy="209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1AE1791-392B-483B-A8D2-0BF55455EA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29" b="4264"/>
          <a:stretch/>
        </p:blipFill>
        <p:spPr>
          <a:xfrm>
            <a:off x="6095721" y="3981934"/>
            <a:ext cx="3033325" cy="241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33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Minimum Spanning Tree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8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Reﬁned background estimate           0.1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Minimax path            ﬁltered with M-smoother to handle outliers</a:t>
            </a:r>
          </a:p>
          <a:p>
            <a:pPr latinLnBrk="0"/>
            <a:r>
              <a:rPr lang="en-US" altLang="zh-CN" sz="2400" dirty="0"/>
              <a:t>          weighted median ﬁlter 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     or      is image where pixel value at pixel q is      or</a:t>
            </a:r>
          </a:p>
          <a:p>
            <a:pPr latinLnBrk="0"/>
            <a:r>
              <a:rPr lang="en-US" altLang="zh-CN" sz="2400" dirty="0"/>
              <a:t>Weighted aggregation results 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Signiﬁcantly reduce noisy effect.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AFE8AFF-CBA1-4795-99E8-137A013D4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184210"/>
            <a:ext cx="3676190" cy="6190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BBF0DD9-0EF0-4338-9AE7-6D71660C4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683" y="2067281"/>
            <a:ext cx="571429" cy="2380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5FD204-A333-4749-BC57-F11CFB0DD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849519"/>
            <a:ext cx="5479945" cy="6404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433749-7F16-4220-A96D-4A3F6EA8C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092" y="4598236"/>
            <a:ext cx="2416085" cy="6059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E0FCDB2-2C87-4D54-B6AB-200AC3D33B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2975" y="4598236"/>
            <a:ext cx="2416086" cy="5926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102F711-08C7-4632-8323-9DF1748ECE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3683" y="5238655"/>
            <a:ext cx="2935250" cy="64041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AB41D4B-9E12-49FE-BE07-182B83ABC1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44" y="2517982"/>
            <a:ext cx="600000" cy="2571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901AD9C-8831-4D92-A808-3A142787AF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3593" y="3809388"/>
            <a:ext cx="228933" cy="28419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FC094F7-7B46-4897-8AB7-D2F4B6DE4B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59061" y="3803215"/>
            <a:ext cx="661905" cy="27579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1E63DEF-CDF7-4B8A-8EEF-4B7928773B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950" y="3769485"/>
            <a:ext cx="295238" cy="33333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FF80DE7-6ABB-4D2E-9F76-60581EA8E8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1370" y="3793294"/>
            <a:ext cx="314286" cy="2857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2569E09-4498-41BA-BFAA-B568DF41D3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4700" y="620688"/>
            <a:ext cx="1866017" cy="13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21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Linear Time Solution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15407"/>
            <a:ext cx="9129045" cy="5785393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Computational load of M-smoother lies in weighted aggregation</a:t>
            </a:r>
          </a:p>
          <a:p>
            <a:pPr latinLnBrk="0"/>
            <a:r>
              <a:rPr lang="en-US" altLang="zh-CN" sz="2400" dirty="0"/>
              <a:t>Recursive matching cost aggregation method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       denotes the parent of node p</a:t>
            </a:r>
          </a:p>
          <a:p>
            <a:pPr latinLnBrk="0"/>
            <a:endParaRPr lang="en-US" altLang="zh-CN" sz="2400" dirty="0"/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8-bit gray-scale images</a:t>
            </a:r>
          </a:p>
          <a:p>
            <a:pPr latinLnBrk="0"/>
            <a:r>
              <a:rPr lang="en-US" altLang="zh-CN" sz="2400" dirty="0"/>
              <a:t>T1 and T2 denote the two lookup tables</a:t>
            </a:r>
          </a:p>
          <a:p>
            <a:pPr latinLnBrk="0"/>
            <a:endParaRPr lang="en-US" altLang="zh-CN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8881779-1002-48E0-A6BA-6CEAF5C66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3" y="1673432"/>
            <a:ext cx="5544616" cy="6028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3049AB8-EAB2-4C7A-A903-D71EFD934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492896"/>
            <a:ext cx="514286" cy="333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02EF0C6-0140-4A5C-A817-C9D81FBC0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04" y="3012756"/>
            <a:ext cx="3168183" cy="5753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C80746-8011-4E96-9360-50D50DF25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295" y="3831489"/>
            <a:ext cx="1800200" cy="28381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3414536-A87B-4A9D-A63E-1FEDEC953C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884"/>
          <a:stretch/>
        </p:blipFill>
        <p:spPr>
          <a:xfrm>
            <a:off x="5725191" y="3839693"/>
            <a:ext cx="1415362" cy="2286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EFDB8F5-5282-4A95-B935-2234E6911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830" y="4689347"/>
            <a:ext cx="3079446" cy="3336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6109420-F04F-44E0-8469-851BD1FBCA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389" y="5251378"/>
            <a:ext cx="4381153" cy="33949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23E1A9E-9714-4089-A0DA-1E4FDCE105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830" y="5708545"/>
            <a:ext cx="2640153" cy="5340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DC6F48C-4B21-4009-AF72-EFDE57D7E4A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4285"/>
          <a:stretch/>
        </p:blipFill>
        <p:spPr>
          <a:xfrm>
            <a:off x="4644944" y="4651841"/>
            <a:ext cx="2041297" cy="34570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5DD922C-2F14-402B-AF0A-E017F561F1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2080" y="2695415"/>
            <a:ext cx="3287998" cy="7767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49618BB-D377-4C3E-B7FC-2344D4F612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6241" y="1087046"/>
            <a:ext cx="2181839" cy="18026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77709DF-4628-4B60-A3C0-AEB6AFFA0F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2598" y="3497961"/>
            <a:ext cx="2707285" cy="3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65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Temporally-Consistent Background Modeling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620689"/>
            <a:ext cx="9129045" cy="5780112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Use optical flow. </a:t>
            </a:r>
          </a:p>
          <a:p>
            <a:pPr latinLnBrk="0"/>
            <a:r>
              <a:rPr lang="en-US" altLang="zh-CN" sz="2400" dirty="0"/>
              <a:t>Extend to temporal domain</a:t>
            </a:r>
          </a:p>
          <a:p>
            <a:pPr latinLnBrk="0"/>
            <a:r>
              <a:rPr lang="en-US" altLang="zh-CN" sz="2400" dirty="0"/>
              <a:t>Similarity measurement. Obtained directly from optical ﬂow</a:t>
            </a:r>
          </a:p>
          <a:p>
            <a:pPr marL="0" indent="0" latinLnBrk="0">
              <a:buNone/>
            </a:pPr>
            <a:endParaRPr lang="en-US" altLang="zh-CN" sz="2400" dirty="0"/>
          </a:p>
          <a:p>
            <a:pPr latinLnBrk="0"/>
            <a:r>
              <a:rPr lang="en-US" altLang="zh-CN" sz="2400" dirty="0"/>
              <a:t>       motion vector </a:t>
            </a:r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Simplify</a:t>
            </a:r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Recursive approximate</a:t>
            </a:r>
          </a:p>
          <a:p>
            <a:pPr latinLnBrk="0"/>
            <a:endParaRPr lang="en-US" altLang="zh-CN" sz="2400" dirty="0"/>
          </a:p>
          <a:p>
            <a:pPr latinLnBrk="0"/>
            <a:r>
              <a:rPr lang="en-US" altLang="zh-CN" sz="2400" dirty="0"/>
              <a:t>Spatiotemporally-consistent background model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9E382BB-03AF-463A-8A02-8D6A41F92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884182"/>
            <a:ext cx="3941612" cy="6705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F3BBAB-3D6E-4FE6-B312-F2D1E74DF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724" y="1925011"/>
            <a:ext cx="5812142" cy="5312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05F005F-1C83-4F22-AA01-2A09E26A1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456271"/>
            <a:ext cx="380952" cy="3904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62790E-36BC-4930-8B66-24E19DC3A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000" y="2415383"/>
            <a:ext cx="1388423" cy="5523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2756F98-400A-4752-9624-38F09E9BE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077" y="3185093"/>
            <a:ext cx="3160810" cy="6222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45CED82-2E39-490F-971B-34F86BE1F3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969" y="3189240"/>
            <a:ext cx="1565967" cy="55816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523F223-D8B6-4783-8671-A2EC0E8C4A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936" y="4177921"/>
            <a:ext cx="1800200" cy="4029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6FB4F2A-4503-480E-B8A4-BDDC7AC90E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9832" y="5585546"/>
            <a:ext cx="2232248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/>
              <a:t>Superpixel</a:t>
            </a:r>
            <a:r>
              <a:rPr lang="en-US" altLang="zh-CN" b="1" dirty="0"/>
              <a:t>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" y="764704"/>
            <a:ext cx="9129045" cy="5976664"/>
          </a:xfrm>
        </p:spPr>
        <p:txBody>
          <a:bodyPr>
            <a:normAutofit/>
          </a:bodyPr>
          <a:lstStyle/>
          <a:p>
            <a:pPr latinLnBrk="0"/>
            <a:r>
              <a:rPr lang="en-US" altLang="zh-CN" sz="2400" dirty="0"/>
              <a:t>Hierarchical </a:t>
            </a:r>
            <a:r>
              <a:rPr lang="en-US" altLang="zh-CN" sz="2400" dirty="0" err="1"/>
              <a:t>superpixel</a:t>
            </a:r>
            <a:r>
              <a:rPr lang="en-US" altLang="zh-CN" sz="2400" dirty="0"/>
              <a:t> segmentations--background motion. </a:t>
            </a:r>
          </a:p>
          <a:p>
            <a:pPr latinLnBrk="0"/>
            <a:r>
              <a:rPr lang="en-US" altLang="zh-CN" sz="2400" dirty="0"/>
              <a:t>Segmented </a:t>
            </a:r>
            <a:r>
              <a:rPr lang="en-US" altLang="zh-CN" sz="2400" dirty="0" err="1"/>
              <a:t>superpixels</a:t>
            </a:r>
            <a:r>
              <a:rPr lang="en-US" altLang="zh-CN" sz="2400" dirty="0"/>
              <a:t> are organized by a spanning tree</a:t>
            </a:r>
          </a:p>
          <a:p>
            <a:pPr latinLnBrk="0"/>
            <a:r>
              <a:rPr lang="en-US" altLang="zh-CN" sz="2400" dirty="0"/>
              <a:t>Image --graph where weights are dynamically adjusted to extract </a:t>
            </a:r>
            <a:r>
              <a:rPr lang="en-US" altLang="zh-CN" sz="2400" dirty="0" err="1"/>
              <a:t>superpixels</a:t>
            </a:r>
            <a:endParaRPr lang="en-US" altLang="zh-CN" sz="2400" dirty="0"/>
          </a:p>
          <a:p>
            <a:pPr latinLnBrk="0"/>
            <a:r>
              <a:rPr lang="en-US" altLang="zh-CN" sz="2400" dirty="0"/>
              <a:t>                , Gaussian mixture model is V</a:t>
            </a:r>
          </a:p>
          <a:p>
            <a:pPr latinLnBrk="0"/>
            <a:r>
              <a:rPr lang="en-US" altLang="zh-CN" sz="2400" dirty="0"/>
              <a:t>GMMs within a </a:t>
            </a:r>
            <a:r>
              <a:rPr lang="en-US" altLang="zh-CN" sz="2400" dirty="0" err="1"/>
              <a:t>superpixel</a:t>
            </a:r>
            <a:r>
              <a:rPr lang="en-US" altLang="zh-CN" sz="2400" dirty="0"/>
              <a:t> are merged into a single GMM</a:t>
            </a:r>
          </a:p>
          <a:p>
            <a:pPr latinLnBrk="0"/>
            <a:r>
              <a:rPr lang="en-US" altLang="zh-CN" sz="2400" dirty="0"/>
              <a:t>Background estimate obtained for </a:t>
            </a:r>
            <a:r>
              <a:rPr lang="en-US" altLang="zh-CN" sz="2400" dirty="0" err="1"/>
              <a:t>superpixel</a:t>
            </a:r>
            <a:r>
              <a:rPr lang="en-US" altLang="zh-CN" sz="2400" dirty="0"/>
              <a:t> P.</a:t>
            </a:r>
          </a:p>
          <a:p>
            <a:pPr latinLnBrk="0"/>
            <a:r>
              <a:rPr lang="en-US" altLang="zh-CN" sz="2400" dirty="0"/>
              <a:t>Number of </a:t>
            </a:r>
            <a:r>
              <a:rPr lang="en-US" altLang="zh-CN" sz="2400" dirty="0" err="1"/>
              <a:t>superpixels</a:t>
            </a:r>
            <a:r>
              <a:rPr lang="en-US" altLang="zh-CN" sz="2400" dirty="0"/>
              <a:t> is iteratively reduced by half. 10</a:t>
            </a:r>
          </a:p>
          <a:p>
            <a:pPr latinLnBrk="0"/>
            <a:r>
              <a:rPr lang="en-US" altLang="zh-CN" sz="2400" dirty="0"/>
              <a:t>     --mean color of </a:t>
            </a:r>
            <a:r>
              <a:rPr lang="en-US" altLang="zh-CN" sz="2400" dirty="0" err="1"/>
              <a:t>superpixel</a:t>
            </a:r>
            <a:r>
              <a:rPr lang="en-US" altLang="zh-CN" sz="2400" dirty="0"/>
              <a:t> at s </a:t>
            </a:r>
            <a:r>
              <a:rPr lang="en-US" altLang="zh-CN" sz="2400" dirty="0" err="1"/>
              <a:t>th</a:t>
            </a:r>
            <a:r>
              <a:rPr lang="en-US" altLang="zh-CN" sz="2400" dirty="0"/>
              <a:t> scale.         </a:t>
            </a:r>
          </a:p>
          <a:p>
            <a:pPr latinLnBrk="0"/>
            <a:r>
              <a:rPr lang="en-US" altLang="zh-CN" sz="2400" dirty="0"/>
              <a:t>Initial and ﬁnal background estimates</a:t>
            </a:r>
          </a:p>
          <a:p>
            <a:pPr marL="0" indent="0" latinLnBrk="0">
              <a:buNone/>
            </a:pPr>
            <a:r>
              <a:rPr lang="en-US" altLang="zh-CN" sz="2400" dirty="0"/>
              <a:t>                                                                                                    10</a:t>
            </a:r>
          </a:p>
          <a:p>
            <a:pPr marL="0" indent="0" latinLnBrk="0">
              <a:buNone/>
            </a:pPr>
            <a:endParaRPr lang="en-US" altLang="zh-CN" sz="2400" dirty="0"/>
          </a:p>
          <a:p>
            <a:pPr latinLnBrk="0"/>
            <a:r>
              <a:rPr lang="en-US" altLang="zh-CN" sz="2400" dirty="0"/>
              <a:t>Robust for dynamic appearance changes.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89F887-D9C0-4D4D-9CA6-6C0C9BB93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3382752"/>
            <a:ext cx="1628571" cy="40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8D64392-F026-4144-8FCC-758B433A1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691776"/>
            <a:ext cx="1923810" cy="40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F0F9304-556D-4871-AC52-EDA69C128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564904"/>
            <a:ext cx="1161905" cy="2761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4D778F3-FE69-440A-B1EA-5F9B60219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4298437"/>
            <a:ext cx="333333" cy="3428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F03E56-0E77-4601-A87C-4958E1CA1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5165145"/>
            <a:ext cx="3495238" cy="3809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7C648F-7997-47FC-BECA-6E6489BECE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6275" y="5586589"/>
            <a:ext cx="3438095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58956"/>
      </p:ext>
    </p:extLst>
  </p:cSld>
  <p:clrMapOvr>
    <a:masterClrMapping/>
  </p:clrMapOvr>
</p:sld>
</file>

<file path=ppt/theme/theme1.xml><?xml version="1.0" encoding="utf-8"?>
<a:theme xmlns:a="http://schemas.openxmlformats.org/drawingml/2006/main" name="1_islab2006-Eng">
  <a:themeElements>
    <a:clrScheme name="1_islab2006-Eng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islab2006-Eng">
      <a:majorFont>
        <a:latin typeface="Microsoft Sans Serif"/>
        <a:ea typeface="굴림"/>
        <a:cs typeface=""/>
      </a:majorFont>
      <a:minorFont>
        <a:latin typeface="Microsoft Sans Serif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islab2006-Eng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b2006-Eng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b2006-Eng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51825</TotalTime>
  <Words>779</Words>
  <Application>Microsoft Office PowerPoint</Application>
  <PresentationFormat>全屏显示(4:3)</PresentationFormat>
  <Paragraphs>139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굴림</vt:lpstr>
      <vt:lpstr>MS PGothic</vt:lpstr>
      <vt:lpstr>휴먼명조</vt:lpstr>
      <vt:lpstr>Arial</vt:lpstr>
      <vt:lpstr>Arial Narrow</vt:lpstr>
      <vt:lpstr>Cambria</vt:lpstr>
      <vt:lpstr>Microsoft Sans Serif</vt:lpstr>
      <vt:lpstr>Tahoma</vt:lpstr>
      <vt:lpstr>Times New Roman</vt:lpstr>
      <vt:lpstr>Wingdings</vt:lpstr>
      <vt:lpstr>1_islab2006-Eng</vt:lpstr>
      <vt:lpstr>Spatiotemporal GMM for Background Subtraction with Superpixel Hierarchy</vt:lpstr>
      <vt:lpstr>Overview</vt:lpstr>
      <vt:lpstr> Gaussian Mixture Background Model   </vt:lpstr>
      <vt:lpstr>Spatially-Consistent Background Modeling   </vt:lpstr>
      <vt:lpstr>Minimum Spanning Tree   </vt:lpstr>
      <vt:lpstr>Minimum Spanning Tree   </vt:lpstr>
      <vt:lpstr>Linear Time Solution   </vt:lpstr>
      <vt:lpstr>Temporally-Consistent Background Modeling    </vt:lpstr>
      <vt:lpstr>Superpixel Hierarchy</vt:lpstr>
      <vt:lpstr>Superpixel Set</vt:lpstr>
      <vt:lpstr>Experimental results (1/6)   </vt:lpstr>
      <vt:lpstr>Experimental results (2/6)</vt:lpstr>
      <vt:lpstr>Experimental results (3/6)</vt:lpstr>
      <vt:lpstr>Experimental results (4/6)</vt:lpstr>
      <vt:lpstr>Experimental results (5/6)</vt:lpstr>
      <vt:lpstr>Experimental results (6/6)</vt:lpstr>
      <vt:lpstr>   Conclusion</vt:lpstr>
      <vt:lpstr>Thank you for attention!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Transport System</dc:title>
  <dc:creator>Heechul_Lim</dc:creator>
  <cp:lastModifiedBy>YUYANG</cp:lastModifiedBy>
  <cp:revision>2985</cp:revision>
  <cp:lastPrinted>2014-08-08T23:35:47Z</cp:lastPrinted>
  <dcterms:created xsi:type="dcterms:W3CDTF">2007-01-05T07:41:06Z</dcterms:created>
  <dcterms:modified xsi:type="dcterms:W3CDTF">2018-09-14T22:56:25Z</dcterms:modified>
</cp:coreProperties>
</file>