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3" r:id="rId3"/>
    <p:sldId id="573" r:id="rId4"/>
    <p:sldId id="575" r:id="rId5"/>
    <p:sldId id="580" r:id="rId6"/>
    <p:sldId id="574" r:id="rId7"/>
    <p:sldId id="577" r:id="rId8"/>
    <p:sldId id="570" r:id="rId9"/>
    <p:sldId id="571" r:id="rId10"/>
    <p:sldId id="578" r:id="rId11"/>
    <p:sldId id="582" r:id="rId12"/>
    <p:sldId id="584" r:id="rId13"/>
    <p:sldId id="572" r:id="rId14"/>
    <p:sldId id="579" r:id="rId15"/>
    <p:sldId id="585" r:id="rId16"/>
    <p:sldId id="586" r:id="rId17"/>
    <p:sldId id="588" r:id="rId18"/>
    <p:sldId id="531" r:id="rId19"/>
    <p:sldId id="591" r:id="rId20"/>
    <p:sldId id="592" r:id="rId21"/>
    <p:sldId id="595" r:id="rId22"/>
    <p:sldId id="518" r:id="rId23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B13"/>
    <a:srgbClr val="0066FF"/>
    <a:srgbClr val="FF0000"/>
    <a:srgbClr val="00CC00"/>
    <a:srgbClr val="FF7C80"/>
    <a:srgbClr val="FFCF01"/>
    <a:srgbClr val="FFEA93"/>
    <a:srgbClr val="FFDE53"/>
    <a:srgbClr val="FFD52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449" autoAdjust="0"/>
  </p:normalViewPr>
  <p:slideViewPr>
    <p:cSldViewPr>
      <p:cViewPr varScale="1">
        <p:scale>
          <a:sx n="98" d="100"/>
          <a:sy n="98" d="100"/>
        </p:scale>
        <p:origin x="1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B622C9-3031-4901-856C-DAA55472EE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18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942"/>
            <a:ext cx="7437120" cy="3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EDDCA5-CA27-4D2D-B5DD-AB5444AF7B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6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9pPr>
          </a:lstStyle>
          <a:p>
            <a:pPr eaLnBrk="1" hangingPunct="1"/>
            <a:fld id="{3F67F69C-A434-4E7C-A02C-39C4F8A40E9B}" type="slidenum">
              <a:rPr lang="ko-KR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ko-KR" altLang="en-US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725" y="3860800"/>
            <a:ext cx="8718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ko-KR" altLang="en-US" b="1">
              <a:latin typeface="Microsoft Sans Serif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4CE4EC1-7D2C-4722-B705-0159C9A71A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1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0426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2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850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784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7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217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509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3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</a:t>
            </a:r>
            <a:endParaRPr lang="ko-KR" altLang="en-US"/>
          </a:p>
          <a:p>
            <a:pPr lvl="1"/>
            <a:r>
              <a:rPr lang="en-US" altLang="ko-KR"/>
              <a:t>Master </a:t>
            </a:r>
          </a:p>
          <a:p>
            <a:pPr lvl="2"/>
            <a:r>
              <a:rPr lang="en-US" altLang="ko-KR"/>
              <a:t>Master</a:t>
            </a:r>
            <a:endParaRPr lang="ko-KR" altLang="en-US"/>
          </a:p>
          <a:p>
            <a:pPr lvl="3"/>
            <a:r>
              <a:rPr lang="en-US" altLang="ko-KR"/>
              <a:t>Master</a:t>
            </a:r>
            <a:endParaRPr lang="ko-KR" altLang="en-US"/>
          </a:p>
          <a:p>
            <a:pPr lvl="4"/>
            <a:r>
              <a:rPr lang="en-US" altLang="ko-KR"/>
              <a:t>Master</a:t>
            </a:r>
            <a:endParaRPr lang="ko-KR" altLang="en-US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CDB32C-C93B-4F6F-9B05-50719B2431A9}" type="slidenum">
              <a:rPr lang="ko-KR" altLang="en-US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14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 userDrawn="1"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1" r:id="rId12"/>
  </p:sldLayoutIdLst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718550" cy="1862137"/>
          </a:xfrm>
        </p:spPr>
        <p:txBody>
          <a:bodyPr/>
          <a:lstStyle/>
          <a:p>
            <a:pPr eaLnBrk="1" latinLnBrk="0" hangingPunct="1"/>
            <a:r>
              <a:rPr lang="pt-BR" altLang="zh-CN" sz="2000" b="0" dirty="0"/>
              <a:t>Abdul Jabbar Siddiqui, Abdelhamid Mammeri, and Azzedine Boukerche</a:t>
            </a:r>
          </a:p>
          <a:p>
            <a:pPr eaLnBrk="1" latinLnBrk="0" hangingPunct="1"/>
            <a:r>
              <a:rPr lang="en-US" altLang="zh-CN" sz="1600" b="0" dirty="0"/>
              <a:t>IEEE Transactions on  Intelligent Transportation Systems, Vol. 17, No. 11, November 2016 </a:t>
            </a:r>
          </a:p>
          <a:p>
            <a:pPr eaLnBrk="1" latinLnBrk="0" hangingPunct="1"/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Presented by: </a:t>
            </a:r>
            <a:r>
              <a:rPr lang="en-US" altLang="ko-KR" sz="1800" b="0" dirty="0"/>
              <a:t>Yang Yu   </a:t>
            </a:r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{yuyang@islab.ulsan.ac.kr}</a:t>
            </a:r>
          </a:p>
          <a:p>
            <a:pPr eaLnBrk="1" latinLnBrk="0" hangingPunct="1"/>
            <a:r>
              <a:rPr lang="en-US" altLang="zh-CN" sz="1800" b="0" dirty="0"/>
              <a:t>Nov</a:t>
            </a:r>
            <a:r>
              <a:rPr lang="en-US" altLang="ko-KR" sz="1800" b="0" dirty="0"/>
              <a:t>. 26, 2016</a:t>
            </a:r>
          </a:p>
        </p:txBody>
      </p:sp>
      <p:sp>
        <p:nvSpPr>
          <p:cNvPr id="307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18550" cy="146685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0D0D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latinLnBrk="0"/>
            <a:r>
              <a:rPr lang="en-US" altLang="zh-CN" sz="2800" b="0" dirty="0"/>
              <a:t>Real-Time Vehicle Make and Model Recognition Based on a Bag of SURF Features</a:t>
            </a:r>
            <a:br>
              <a:rPr lang="en-US" altLang="zh-CN" sz="2800" b="0" dirty="0"/>
            </a:br>
            <a:endParaRPr lang="en-US" altLang="ko-K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Offline Dictionary Building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3" y="570706"/>
            <a:ext cx="9121097" cy="583009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Extract their SURF features</a:t>
            </a:r>
            <a:r>
              <a:rPr lang="en-US" altLang="zh-CN" sz="2400" dirty="0"/>
              <a:t>.</a:t>
            </a:r>
          </a:p>
          <a:p>
            <a:pPr latinLnBrk="0"/>
            <a:r>
              <a:rPr lang="en-US" altLang="zh-CN" sz="2400" dirty="0"/>
              <a:t>The dominant features (</a:t>
            </a:r>
            <a:r>
              <a:rPr lang="en-US" altLang="zh-CN" sz="2400" dirty="0" err="1"/>
              <a:t>codewords</a:t>
            </a:r>
            <a:r>
              <a:rPr lang="en-US" altLang="zh-CN" sz="2400" dirty="0"/>
              <a:t>) are retained in a “bag” or dictionary</a:t>
            </a:r>
            <a:endParaRPr lang="en-US" altLang="zh-CN" sz="2400" dirty="0"/>
          </a:p>
          <a:p>
            <a:pPr latinLnBrk="0"/>
            <a:r>
              <a:rPr lang="en-US" altLang="zh-CN" sz="2400" dirty="0"/>
              <a:t>I: set of training images of class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.</a:t>
            </a:r>
          </a:p>
          <a:p>
            <a:pPr latinLnBrk="0"/>
            <a:r>
              <a:rPr lang="en-US" altLang="zh-CN" sz="2400" dirty="0"/>
              <a:t>Each j-</a:t>
            </a:r>
            <a:r>
              <a:rPr lang="en-US" altLang="zh-CN" sz="2400" dirty="0" err="1"/>
              <a:t>th</a:t>
            </a:r>
            <a:r>
              <a:rPr lang="en-US" altLang="zh-CN" sz="2400" dirty="0"/>
              <a:t> image in    , SURF features.</a:t>
            </a:r>
            <a:endParaRPr lang="en-US" altLang="zh-CN" sz="2400" dirty="0"/>
          </a:p>
          <a:p>
            <a:r>
              <a:rPr lang="en-US" altLang="zh-CN" sz="2400" dirty="0"/>
              <a:t>Single-dictionary(SD) building, modular dictionary(MD) building. </a:t>
            </a:r>
            <a:endParaRPr lang="en-US" altLang="zh-CN" sz="2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9" y="3290407"/>
            <a:ext cx="9144000" cy="2848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66768"/>
            <a:ext cx="2057143" cy="361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58646"/>
            <a:ext cx="2219048" cy="3714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2332719"/>
            <a:ext cx="216024" cy="3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6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Offline Dictionary Building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021542" cy="5830094"/>
          </a:xfrm>
        </p:spPr>
        <p:txBody>
          <a:bodyPr>
            <a:normAutofit/>
          </a:bodyPr>
          <a:lstStyle/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lvl="1" latinLnBrk="0"/>
            <a:r>
              <a:rPr lang="en-US" altLang="zh-CN" sz="2000" dirty="0"/>
              <a:t>     :  p-</a:t>
            </a:r>
            <a:r>
              <a:rPr lang="en-US" altLang="zh-CN" sz="2000" dirty="0" err="1"/>
              <a:t>th</a:t>
            </a:r>
            <a:r>
              <a:rPr lang="en-US" altLang="zh-CN" sz="2000" dirty="0"/>
              <a:t> SURF feature in image-j</a:t>
            </a:r>
          </a:p>
          <a:p>
            <a:pPr lvl="1" latinLnBrk="0"/>
            <a:r>
              <a:rPr lang="en-US" altLang="zh-CN" sz="2000" dirty="0"/>
              <a:t>     :  number of SURF features extracted from j-</a:t>
            </a:r>
            <a:r>
              <a:rPr lang="en-US" altLang="zh-CN" sz="2000" dirty="0" err="1"/>
              <a:t>th</a:t>
            </a:r>
            <a:r>
              <a:rPr lang="en-US" altLang="zh-CN" sz="2000" dirty="0"/>
              <a:t> image of class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. </a:t>
            </a:r>
            <a:endParaRPr lang="en-US" altLang="zh-CN" sz="2000" dirty="0"/>
          </a:p>
          <a:p>
            <a:pPr lvl="1"/>
            <a:r>
              <a:rPr lang="en-US" altLang="zh-CN" sz="2000" dirty="0"/>
              <a:t>Pool of features</a:t>
            </a:r>
            <a:endParaRPr lang="en-US" altLang="zh-CN" sz="20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714923"/>
            <a:ext cx="5360940" cy="42971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59" y="5715388"/>
            <a:ext cx="2323809" cy="3523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43" y="5012100"/>
            <a:ext cx="409524" cy="323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34" y="5373216"/>
            <a:ext cx="333333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Single Dictionary 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021542" cy="5492080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SD(denoted by D),  Kmeans++ clustering </a:t>
            </a:r>
          </a:p>
          <a:p>
            <a:pPr latinLnBrk="0"/>
            <a:r>
              <a:rPr lang="en-US" sz="2400" dirty="0"/>
              <a:t>Group training features into a number of clusters of similar patterns.</a:t>
            </a:r>
          </a:p>
          <a:p>
            <a:pPr latinLnBrk="0"/>
            <a:r>
              <a:rPr lang="en-US" sz="2400" dirty="0"/>
              <a:t>Cluster centers are the selected dominant features that make up dictionary, and are referred to as </a:t>
            </a:r>
            <a:r>
              <a:rPr lang="en-US" altLang="zh-CN" sz="2400" dirty="0" err="1"/>
              <a:t>codewords</a:t>
            </a:r>
            <a:r>
              <a:rPr lang="en-US" sz="2400" dirty="0"/>
              <a:t> </a:t>
            </a:r>
            <a:endParaRPr lang="en-US" sz="2400" dirty="0"/>
          </a:p>
          <a:p>
            <a:pPr latinLnBrk="0"/>
            <a:r>
              <a:rPr lang="en-US" altLang="zh-CN" sz="2400" dirty="0"/>
              <a:t>The number of clusters (or </a:t>
            </a:r>
            <a:r>
              <a:rPr lang="en-US" altLang="zh-CN" sz="2400" dirty="0" err="1"/>
              <a:t>codewords</a:t>
            </a:r>
            <a:r>
              <a:rPr lang="en-US" altLang="zh-CN" sz="2400" dirty="0"/>
              <a:t>) determines overall dictionary size</a:t>
            </a:r>
            <a:endParaRPr lang="en-US" altLang="zh-CN" sz="2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95" y="3939763"/>
            <a:ext cx="2504762" cy="361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636912"/>
            <a:ext cx="419048" cy="2476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3516825"/>
            <a:ext cx="323810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2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Modular Dictionary 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764704"/>
            <a:ext cx="9021542" cy="5636096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Main dictionary (denoted by DM) by combining individual dictionaries of each class. 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Each Di is the individual dictionary of class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Size of the Dictionary </a:t>
            </a:r>
          </a:p>
          <a:p>
            <a:pPr latinLnBrk="0"/>
            <a:r>
              <a:rPr lang="en-US" sz="2400" dirty="0"/>
              <a:t>Affects processing speed, discriminative capacity and generalizability of the built dictionary</a:t>
            </a:r>
          </a:p>
          <a:p>
            <a:endParaRPr lang="en-US" dirty="0"/>
          </a:p>
          <a:p>
            <a:endParaRPr lang="en-US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772816"/>
            <a:ext cx="3400000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3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BoSURF features representations  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021542" cy="583009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Use the dictionary D or D</a:t>
            </a:r>
            <a:r>
              <a:rPr lang="en-US" altLang="zh-CN" sz="1800" dirty="0"/>
              <a:t>M</a:t>
            </a:r>
            <a:r>
              <a:rPr lang="en-US" altLang="zh-CN" sz="2400" dirty="0"/>
              <a:t> to embed given images’ local features into global BoSURF representations through Features Quantization</a:t>
            </a:r>
          </a:p>
          <a:p>
            <a:pPr latinLnBrk="0"/>
            <a:r>
              <a:rPr lang="en-US" altLang="zh-CN" sz="2400" dirty="0"/>
              <a:t>BoSURF features: Histogram      </a:t>
            </a:r>
            <a:r>
              <a:rPr lang="en-US" altLang="zh-CN" sz="2400" dirty="0"/>
              <a:t>.</a:t>
            </a:r>
            <a:r>
              <a:rPr lang="en-US" altLang="zh-CN" sz="2400" dirty="0"/>
              <a:t> of votes to the dictionary </a:t>
            </a:r>
            <a:r>
              <a:rPr lang="en-US" altLang="zh-CN" sz="2400" dirty="0" err="1"/>
              <a:t>codewords</a:t>
            </a:r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BoSURF histogram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sz="2000" dirty="0" err="1"/>
              <a:t>dist</a:t>
            </a:r>
            <a:r>
              <a:rPr lang="en-US" altLang="zh-CN" sz="2000" dirty="0"/>
              <a:t>(</a:t>
            </a:r>
            <a:r>
              <a:rPr lang="en-US" altLang="zh-CN" sz="2000" dirty="0" err="1"/>
              <a:t>a,b</a:t>
            </a:r>
            <a:r>
              <a:rPr lang="en-US" altLang="zh-CN" sz="2000" dirty="0"/>
              <a:t>) is the </a:t>
            </a:r>
            <a:r>
              <a:rPr lang="en-US" altLang="zh-CN" sz="2000" dirty="0" err="1"/>
              <a:t>euclidean</a:t>
            </a:r>
            <a:r>
              <a:rPr lang="en-US" altLang="zh-CN" sz="2000" dirty="0"/>
              <a:t> distance</a:t>
            </a:r>
          </a:p>
          <a:p>
            <a:pPr lvl="1" latinLnBrk="0"/>
            <a:r>
              <a:rPr lang="en-US" altLang="zh-CN" sz="2000" dirty="0" err="1"/>
              <a:t>f</a:t>
            </a:r>
            <a:r>
              <a:rPr lang="en-US" altLang="zh-CN" sz="1600" dirty="0" err="1"/>
              <a:t>pji</a:t>
            </a:r>
            <a:r>
              <a:rPr lang="en-US" altLang="zh-CN" sz="1600" dirty="0"/>
              <a:t> </a:t>
            </a:r>
            <a:r>
              <a:rPr lang="en-US" altLang="zh-CN" sz="2000" dirty="0"/>
              <a:t>is the </a:t>
            </a:r>
            <a:r>
              <a:rPr lang="en-US" altLang="zh-CN" sz="2000" dirty="0" err="1"/>
              <a:t>pth</a:t>
            </a:r>
            <a:r>
              <a:rPr lang="en-US" altLang="zh-CN" sz="2000" dirty="0"/>
              <a:t> SURF feature and </a:t>
            </a:r>
            <a:r>
              <a:rPr lang="en-US" altLang="zh-CN" sz="2000" dirty="0" err="1"/>
              <a:t>pji</a:t>
            </a:r>
            <a:r>
              <a:rPr lang="en-US" altLang="zh-CN" sz="2000" dirty="0"/>
              <a:t> is the </a:t>
            </a:r>
            <a:r>
              <a:rPr lang="en-US" altLang="zh-CN" sz="2000" dirty="0" err="1"/>
              <a:t>numberof</a:t>
            </a:r>
            <a:r>
              <a:rPr lang="en-US" altLang="zh-CN" sz="2000" dirty="0"/>
              <a:t> SURF features extracted from the image </a:t>
            </a:r>
            <a:r>
              <a:rPr lang="en-US" altLang="zh-CN" sz="2000" dirty="0" err="1"/>
              <a:t>Ij</a:t>
            </a:r>
            <a:r>
              <a:rPr lang="en-US" altLang="zh-CN" sz="2000" dirty="0"/>
              <a:t>. </a:t>
            </a:r>
            <a:endParaRPr lang="en-US" altLang="zh-CN" sz="2000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37" y="1851421"/>
            <a:ext cx="352381" cy="285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493063"/>
            <a:ext cx="2600000" cy="3523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3763629"/>
            <a:ext cx="4914286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Classification 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021542" cy="5830094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Single Multi-Class SVM Classiﬁer (SVM)</a:t>
            </a:r>
          </a:p>
          <a:p>
            <a:pPr lvl="1" latinLnBrk="0"/>
            <a:r>
              <a:rPr lang="en-US" sz="2000" dirty="0"/>
              <a:t>Based on BoSURF histogram, binary classiﬁers in multi-class SVM vote to predicted class. </a:t>
            </a:r>
          </a:p>
          <a:p>
            <a:pPr latinLnBrk="0"/>
            <a:r>
              <a:rPr lang="en-US" sz="2400" dirty="0"/>
              <a:t>Ensemble of Multi-Class SVM Classiﬁers Based on Attribute Bagging </a:t>
            </a:r>
            <a:r>
              <a:rPr lang="en-US" altLang="zh-CN" sz="2400" dirty="0"/>
              <a:t>(AB-SVM)</a:t>
            </a:r>
          </a:p>
          <a:p>
            <a:pPr lvl="1" latinLnBrk="0"/>
            <a:r>
              <a:rPr lang="en-US" sz="2000" dirty="0"/>
              <a:t>Ensemble of individual multi-class classiﬁers --train different random feature subspaces---</a:t>
            </a:r>
            <a:r>
              <a:rPr lang="en-US" altLang="zh-CN" sz="2000" dirty="0"/>
              <a:t>avoid over-ﬁtting</a:t>
            </a:r>
            <a:endParaRPr lang="en-US" sz="2000" dirty="0"/>
          </a:p>
          <a:p>
            <a:pPr lvl="1" latinLnBrk="0"/>
            <a:r>
              <a:rPr lang="en-US" altLang="zh-CN" sz="2000" dirty="0"/>
              <a:t>Create </a:t>
            </a:r>
            <a:r>
              <a:rPr lang="en-US" sz="2000" dirty="0"/>
              <a:t>random feature subspaces, each comprising of  5 attributes.</a:t>
            </a:r>
          </a:p>
          <a:p>
            <a:pPr lvl="1" latinLnBrk="0"/>
            <a:r>
              <a:rPr lang="en-US" sz="2000" dirty="0"/>
              <a:t>Set of randomly chosen attribute indices for an feature subspace</a:t>
            </a:r>
          </a:p>
          <a:p>
            <a:pPr lvl="1" latinLnBrk="0"/>
            <a:r>
              <a:rPr lang="en-US" sz="2000" dirty="0"/>
              <a:t>BoSURF feature vector is sub-sampled into subsets based on respective set of attribute indices.</a:t>
            </a:r>
          </a:p>
          <a:p>
            <a:pPr lvl="1" latinLnBrk="0"/>
            <a:r>
              <a:rPr lang="en-US" sz="2000" dirty="0"/>
              <a:t>Use majority-voting to combine outputs to produce ﬁnal prediction. </a:t>
            </a:r>
          </a:p>
          <a:p>
            <a:endParaRPr lang="en-US" dirty="0"/>
          </a:p>
          <a:p>
            <a:endParaRPr lang="en-US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301208"/>
            <a:ext cx="211896" cy="1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Experiment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021542" cy="5830094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(1) Ofﬂine dictionary building (used for features quantization), </a:t>
            </a:r>
          </a:p>
          <a:p>
            <a:pPr latinLnBrk="0"/>
            <a:r>
              <a:rPr lang="en-US" sz="2400" dirty="0"/>
              <a:t>(2) BoSURF features generation</a:t>
            </a:r>
          </a:p>
          <a:p>
            <a:pPr latinLnBrk="0"/>
            <a:r>
              <a:rPr lang="en-US" sz="2400" dirty="0"/>
              <a:t>(3) Classiﬁcation, which involves classiﬁer training and testing.</a:t>
            </a:r>
          </a:p>
          <a:p>
            <a:pPr latinLnBrk="0"/>
            <a:r>
              <a:rPr lang="en-US" sz="2400" dirty="0"/>
              <a:t> </a:t>
            </a:r>
          </a:p>
          <a:p>
            <a:pPr latinLnBrk="0"/>
            <a:r>
              <a:rPr lang="en-US" sz="2400" dirty="0"/>
              <a:t>Repeatedly randomly partition the original dataset to form different training and testing splits for each class. </a:t>
            </a:r>
          </a:p>
          <a:p>
            <a:pPr latinLnBrk="0"/>
            <a:endParaRPr lang="en-US" sz="2400" dirty="0"/>
          </a:p>
          <a:p>
            <a:pPr latinLnBrk="0"/>
            <a:r>
              <a:rPr lang="en-US" altLang="zh-CN" sz="2400" dirty="0"/>
              <a:t>Speed:speeds of the SD- and MD-based BoSURF approaches with SVM are 7.5 fps and 6.99 fps</a:t>
            </a:r>
          </a:p>
          <a:p>
            <a:pPr latinLnBrk="0"/>
            <a:r>
              <a:rPr lang="en-US" altLang="zh-CN" sz="2400" dirty="0"/>
              <a:t>Accuracy:  correct classiﬁcation rates are 94.84% and 93.7% </a:t>
            </a:r>
          </a:p>
          <a:p>
            <a:pPr latinLnBrk="0"/>
            <a:r>
              <a:rPr lang="en-US" altLang="zh-CN" sz="2400" dirty="0"/>
              <a:t>Dictionary Training Time:  MD is signiﬁcantly less than SD</a:t>
            </a:r>
          </a:p>
          <a:p>
            <a:pPr latinLnBrk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0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Experiment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80728"/>
            <a:ext cx="9021542" cy="5420072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Some challenging cases of vehicles under occlusion</a:t>
            </a:r>
            <a:endParaRPr lang="en-US" sz="2400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16832"/>
            <a:ext cx="5590476" cy="2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 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Real-time automated vehicle make and model recognition (VMMR) based on Bag-of-SURF features</a:t>
            </a:r>
          </a:p>
          <a:p>
            <a:pPr latinLnBrk="0"/>
            <a:r>
              <a:rPr lang="en-US" altLang="zh-CN" sz="2400" dirty="0"/>
              <a:t>Two Dictionary Building: multiplicity and ambiguity </a:t>
            </a:r>
          </a:p>
          <a:p>
            <a:pPr latinLnBrk="0"/>
            <a:r>
              <a:rPr lang="en-US" altLang="zh-CN" sz="2400" dirty="0"/>
              <a:t>Optimal dictionary sizes for both dictionaries; </a:t>
            </a:r>
          </a:p>
          <a:p>
            <a:pPr latinLnBrk="0"/>
            <a:r>
              <a:rPr lang="en-US" altLang="zh-CN" sz="2400" dirty="0"/>
              <a:t>Two multi-class classiﬁcation: accurate and efﬁcient make-model prediction: </a:t>
            </a:r>
          </a:p>
          <a:p>
            <a:pPr lvl="1" latinLnBrk="0"/>
            <a:r>
              <a:rPr lang="en-US" altLang="zh-CN" sz="2000" dirty="0"/>
              <a:t>Single SVM </a:t>
            </a:r>
          </a:p>
          <a:p>
            <a:pPr lvl="1" latinLnBrk="0"/>
            <a:r>
              <a:rPr lang="en-US" altLang="zh-CN" sz="2000" dirty="0"/>
              <a:t>Attribute Bagging based Ensemble of SVMs (AB-SVM)</a:t>
            </a:r>
          </a:p>
          <a:p>
            <a:pPr latinLnBrk="0"/>
            <a:r>
              <a:rPr lang="en-US" sz="2400" dirty="0"/>
              <a:t>Random training-testing splits of the NTOU-MMR Dataset</a:t>
            </a:r>
            <a:endParaRPr lang="en-US" sz="2400" dirty="0"/>
          </a:p>
          <a:p>
            <a:pPr latinLnBrk="0"/>
            <a:r>
              <a:rPr lang="en-US" sz="2400" dirty="0"/>
              <a:t>Future work </a:t>
            </a:r>
          </a:p>
          <a:p>
            <a:pPr lvl="1" latinLnBrk="0"/>
            <a:r>
              <a:rPr lang="en-US" sz="2000" dirty="0"/>
              <a:t>Enhance BoSURF-VMMR approaches by exploring dictionary pruning methods</a:t>
            </a:r>
            <a:r>
              <a:rPr lang="en-US" sz="2000" dirty="0"/>
              <a:t>.</a:t>
            </a:r>
          </a:p>
          <a:p>
            <a:pPr lvl="1" latinLnBrk="0"/>
            <a:r>
              <a:rPr lang="en-US" sz="1800" dirty="0"/>
              <a:t>Build a comprehensive VMMR dataset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034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9021542" cy="5708104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Speeded up robust features (SURF) </a:t>
            </a:r>
          </a:p>
          <a:p>
            <a:pPr latinLnBrk="0"/>
            <a:r>
              <a:rPr lang="en-US" altLang="zh-CN" sz="2400" dirty="0"/>
              <a:t>In scale space to find extreme points (position, scale, direction)</a:t>
            </a:r>
          </a:p>
          <a:p>
            <a:pPr latinLnBrk="0"/>
            <a:r>
              <a:rPr lang="en-US" altLang="zh-CN" sz="2400" dirty="0"/>
              <a:t>Neighborhood gradients histogram peak- direction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latinLnBrk="0"/>
            <a:r>
              <a:rPr lang="en-US" sz="2400" dirty="0"/>
              <a:t>Local feature detector. Use square-shaped filters as an approximation of Gaussian smoothing.</a:t>
            </a:r>
          </a:p>
          <a:p>
            <a:pPr latinLnBrk="0"/>
            <a:r>
              <a:rPr lang="en-US" sz="2400" dirty="0"/>
              <a:t>Be evaluated quickly using the integral image</a:t>
            </a:r>
            <a:endParaRPr lang="en-US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5589240"/>
            <a:ext cx="211896" cy="1495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013176"/>
            <a:ext cx="1933016" cy="5760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3473176" cy="576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0" t="24704" b="7838"/>
          <a:stretch/>
        </p:blipFill>
        <p:spPr>
          <a:xfrm>
            <a:off x="2316195" y="2774561"/>
            <a:ext cx="1936114" cy="16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1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764704"/>
            <a:ext cx="9129045" cy="5636096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Real-time automated vehicle make and model recognition (VMMR) based on a bag of speeded-up robust features (BoSURF).</a:t>
            </a:r>
          </a:p>
          <a:p>
            <a:pPr latinLnBrk="0"/>
            <a:r>
              <a:rPr lang="en-US" altLang="zh-CN" sz="2400" dirty="0"/>
              <a:t>Use SURF features of front- or rear-facing images and retain the dominant characteristic features (</a:t>
            </a:r>
            <a:r>
              <a:rPr lang="en-US" altLang="zh-CN" sz="2400" dirty="0" err="1"/>
              <a:t>codewords</a:t>
            </a:r>
            <a:r>
              <a:rPr lang="en-US" altLang="zh-CN" sz="2400" dirty="0"/>
              <a:t>) in </a:t>
            </a:r>
            <a:r>
              <a:rPr lang="en-US" altLang="zh-CN" sz="2400" dirty="0" err="1"/>
              <a:t>adictionary</a:t>
            </a:r>
            <a:r>
              <a:rPr lang="en-US" sz="2400" dirty="0"/>
              <a:t>.</a:t>
            </a:r>
          </a:p>
          <a:p>
            <a:pPr latinLnBrk="0"/>
            <a:r>
              <a:rPr lang="en-US" sz="2400" dirty="0"/>
              <a:t>Single dictionary, modular dictionary</a:t>
            </a:r>
            <a:r>
              <a:rPr lang="en-US" sz="2400" dirty="0"/>
              <a:t>. </a:t>
            </a:r>
            <a:r>
              <a:rPr lang="en-US" sz="2400" dirty="0"/>
              <a:t>SURF features to  BoSURF histograms</a:t>
            </a:r>
            <a:endParaRPr lang="en-US" sz="2400" dirty="0"/>
          </a:p>
          <a:p>
            <a:pPr latinLnBrk="0"/>
            <a:r>
              <a:rPr lang="en-US" sz="2400" dirty="0"/>
              <a:t>Single multiclass SVM and an ensemble of multiclass SVM based on attribute bagging</a:t>
            </a:r>
            <a:r>
              <a:rPr lang="en-US" sz="2400" dirty="0"/>
              <a:t>.</a:t>
            </a:r>
          </a:p>
          <a:p>
            <a:pPr marL="457200" lvl="1" indent="0" latinLnBrk="0">
              <a:buNone/>
            </a:pPr>
            <a:endParaRPr lang="en-US" sz="12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510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021542" cy="583009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Use a blob detector based on the Hessian matrix to find points of interest. </a:t>
            </a:r>
          </a:p>
          <a:p>
            <a:pPr latinLnBrk="0"/>
            <a:r>
              <a:rPr lang="en-US" altLang="zh-CN" sz="2400" dirty="0"/>
              <a:t>The determinant of Hessian matrix is used as a measure of local change around the point. Points are chosen where this determinant is maximal.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Cale-space representation and location of points of interest 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Scale spaces in SURF are implemented by applying box filters of different sizes. Up-scaling the filter size rather than iteratively reducing the image size.</a:t>
            </a:r>
          </a:p>
          <a:p>
            <a:endParaRPr lang="en-US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48722"/>
            <a:ext cx="4464496" cy="563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564904"/>
            <a:ext cx="2938833" cy="6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98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SIFT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SIFT: In scale space to find extreme points (position, scale, direction)</a:t>
            </a:r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sz="1800" dirty="0"/>
              <a:t>Neighborhood gradients histogram peak- direction</a:t>
            </a:r>
          </a:p>
          <a:p>
            <a:pPr lvl="1" latinLnBrk="0"/>
            <a:r>
              <a:rPr lang="en-US" altLang="zh-CN" sz="1800" dirty="0"/>
              <a:t>Direction- 4*4*8 HOG feature</a:t>
            </a:r>
          </a:p>
          <a:p>
            <a:pPr lvl="1" latinLnBrk="0"/>
            <a:r>
              <a:rPr lang="en-US" altLang="zh-CN" sz="1800" dirty="0"/>
              <a:t>Dense SIFT: in 16*16 patch--each position SIFT features</a:t>
            </a:r>
          </a:p>
          <a:p>
            <a:pPr latinLnBrk="0"/>
            <a:r>
              <a:rPr lang="en-US" altLang="zh-CN" sz="2400" dirty="0"/>
              <a:t>Match: Histogram intersection operation. 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4"/>
          <a:stretch/>
        </p:blipFill>
        <p:spPr>
          <a:xfrm>
            <a:off x="242688" y="1807299"/>
            <a:ext cx="5405341" cy="2994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0" t="24704" b="7838"/>
          <a:stretch/>
        </p:blipFill>
        <p:spPr>
          <a:xfrm>
            <a:off x="7127429" y="2330243"/>
            <a:ext cx="2016812" cy="16748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29" y="1545967"/>
            <a:ext cx="3473176" cy="5768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l="37406" t="46243" r="25188" b="23056"/>
          <a:stretch/>
        </p:blipFill>
        <p:spPr>
          <a:xfrm>
            <a:off x="6270204" y="4294779"/>
            <a:ext cx="2872920" cy="1326376"/>
          </a:xfrm>
          <a:prstGeom prst="rect">
            <a:avLst/>
          </a:prstGeom>
        </p:spPr>
      </p:pic>
      <p:pic>
        <p:nvPicPr>
          <p:cNvPr id="6" name="图片 5" descr="http://img.blog.csdn.net/20130727213203734?watermark/2/text/aHR0cDovL2Jsb2cuY3Nkbi5uZXQvamlhbmcxc3QyMDEw/font/5a6L5L2T/fontsize/400/fill/I0JBQkFCMA==/dissolve/70/gravity/SouthEas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-1"/>
          <a:stretch/>
        </p:blipFill>
        <p:spPr bwMode="auto">
          <a:xfrm>
            <a:off x="1691680" y="4149080"/>
            <a:ext cx="2304256" cy="47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46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410794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Application </a:t>
            </a:r>
            <a:r>
              <a:rPr lang="en-US" b="1" dirty="0"/>
              <a:t>of VMMR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021542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Automated vehicular surveillance: parking lots of public spaces (e.g., malls, stadiums or airports). </a:t>
            </a:r>
          </a:p>
          <a:p>
            <a:pPr latinLnBrk="0"/>
            <a:r>
              <a:rPr lang="en-US" altLang="zh-CN" sz="2400" dirty="0"/>
              <a:t>Search for a speciﬁc vehicle type, make, or model. 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VMMR systems based on license plates can fail due to ambiguity, forgery, damage, or license-plate duplication.</a:t>
            </a:r>
            <a:endParaRPr lang="en-US" altLang="zh-CN" sz="2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5" y="3847887"/>
            <a:ext cx="8255720" cy="15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Challenges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764704"/>
            <a:ext cx="9021542" cy="5636096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Toyota </a:t>
            </a:r>
            <a:r>
              <a:rPr lang="en-US" altLang="zh-CN" sz="2400" dirty="0" err="1"/>
              <a:t>Altis</a:t>
            </a:r>
            <a:r>
              <a:rPr lang="en-US" altLang="zh-CN" sz="2400" dirty="0"/>
              <a:t>, Toyota Camry, Nissan </a:t>
            </a:r>
            <a:r>
              <a:rPr lang="en-US" altLang="zh-CN" sz="2400" dirty="0" err="1"/>
              <a:t>Xtrail</a:t>
            </a:r>
            <a:r>
              <a:rPr lang="en-US" altLang="zh-CN" sz="2400" dirty="0"/>
              <a:t>: three classes Multiplicity: displays different shapes.</a:t>
            </a:r>
          </a:p>
          <a:p>
            <a:pPr latinLnBrk="0"/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r>
              <a:rPr lang="en-US" altLang="zh-CN" sz="2400" dirty="0"/>
              <a:t>Ambiguity: different companies --comparable shapes.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 err="1"/>
              <a:t>Intramake</a:t>
            </a:r>
            <a:r>
              <a:rPr lang="en-US" altLang="zh-CN" sz="2400" dirty="0"/>
              <a:t> ambiguity: same company --comparable shape or appearance. </a:t>
            </a:r>
            <a:endParaRPr lang="en-US" altLang="zh-CN" sz="2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60840"/>
          <a:stretch/>
        </p:blipFill>
        <p:spPr>
          <a:xfrm>
            <a:off x="1706678" y="1743197"/>
            <a:ext cx="5561905" cy="9361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867" y="3432532"/>
            <a:ext cx="5619048" cy="9714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714" y="5348778"/>
            <a:ext cx="5628571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Contributions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021542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Speed: 7 fps, accuracy: 95%</a:t>
            </a:r>
          </a:p>
          <a:p>
            <a:pPr latinLnBrk="0"/>
            <a:r>
              <a:rPr lang="en-US" altLang="zh-CN" sz="2400" dirty="0"/>
              <a:t>(1) VMMR based on BoSURF, dominant dictionary;</a:t>
            </a:r>
          </a:p>
          <a:p>
            <a:pPr latinLnBrk="0"/>
            <a:r>
              <a:rPr lang="en-US" altLang="zh-CN" sz="2400" dirty="0"/>
              <a:t>(2) Single-Dictionary, Modular-Dictionary : multiplicity and ambiguity problems of VMMR.</a:t>
            </a:r>
          </a:p>
          <a:p>
            <a:pPr latinLnBrk="0"/>
            <a:r>
              <a:rPr lang="en-US" altLang="zh-CN" sz="2400" dirty="0"/>
              <a:t>(3) Optimal dictionary sizes.</a:t>
            </a:r>
          </a:p>
          <a:p>
            <a:pPr latinLnBrk="0"/>
            <a:r>
              <a:rPr lang="en-US" altLang="zh-CN" sz="2400" dirty="0"/>
              <a:t>(4) Single Multi-Class SVM Classiﬁer (SVM) and Attribute Bagging based Ensemble of SVM Classiﬁers (AB-SVM), </a:t>
            </a:r>
          </a:p>
          <a:p>
            <a:pPr lvl="1" latinLnBrk="0"/>
            <a:r>
              <a:rPr lang="en-US" altLang="zh-CN" sz="2000" dirty="0"/>
              <a:t>Inter-class differences (to solve inter-make and intra-make ambiguity)</a:t>
            </a:r>
          </a:p>
          <a:p>
            <a:pPr lvl="1" latinLnBrk="0"/>
            <a:r>
              <a:rPr lang="en-US" altLang="zh-CN" sz="2000" dirty="0"/>
              <a:t>Intra-class similarities (to solve multiplicity)</a:t>
            </a:r>
          </a:p>
          <a:p>
            <a:pPr latinLnBrk="0"/>
            <a:r>
              <a:rPr lang="en-US" altLang="zh-CN" sz="2400" dirty="0"/>
              <a:t>(5) random training-testing dataset splits of NTOU-MMR Dataset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55759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Vehicle make and model recognition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021542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Real-time automated vehicle make and model recognition (VMMR) based on a bag of speeded-up robust features (BoSURF)</a:t>
            </a:r>
            <a:r>
              <a:rPr lang="en-US" altLang="zh-CN" sz="2400" dirty="0"/>
              <a:t>.</a:t>
            </a:r>
          </a:p>
          <a:p>
            <a:pPr latinLnBrk="0"/>
            <a:r>
              <a:rPr lang="en-US" altLang="zh-CN" sz="2400" dirty="0"/>
              <a:t>Architecture of VMMR systems.. 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MMR module of VMMR system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40" y="2671233"/>
            <a:ext cx="7163853" cy="9475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74" y="4425801"/>
            <a:ext cx="7575722" cy="10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altLang="zh-CN" b="1" dirty="0"/>
              <a:t>VMMR</a:t>
            </a:r>
            <a:r>
              <a:rPr lang="en-US" b="1" dirty="0"/>
              <a:t> 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764704"/>
            <a:ext cx="9021542" cy="5636096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Vehicle detection</a:t>
            </a:r>
            <a:r>
              <a:rPr lang="en-US" altLang="zh-CN" sz="2400" dirty="0"/>
              <a:t>.</a:t>
            </a:r>
          </a:p>
          <a:p>
            <a:pPr latinLnBrk="0"/>
            <a:r>
              <a:rPr lang="en-US" altLang="zh-CN" sz="2400" dirty="0"/>
              <a:t>Features extraction and global features representation .</a:t>
            </a:r>
          </a:p>
          <a:p>
            <a:pPr latinLnBrk="0"/>
            <a:r>
              <a:rPr lang="en-US" altLang="zh-CN" sz="2400" dirty="0"/>
              <a:t>Classiﬁcation approaches.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VMMR targeted environment: gates of a cross-border checkpoint.</a:t>
            </a:r>
          </a:p>
          <a:p>
            <a:r>
              <a:rPr lang="en-US" altLang="zh-CN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09843"/>
            <a:ext cx="5657143" cy="2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Dataset description 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764704"/>
            <a:ext cx="9021542" cy="5636096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Speed up to 65 km/h for the oncoming vehicles. </a:t>
            </a:r>
          </a:p>
          <a:p>
            <a:pPr latinLnBrk="0"/>
            <a:r>
              <a:rPr lang="en-US" altLang="zh-CN" sz="2400" dirty="0"/>
              <a:t>2,846 images for training, and 3,793 images for testing. The total </a:t>
            </a:r>
            <a:r>
              <a:rPr lang="en-US" altLang="zh-CN" sz="2400" dirty="0" err="1"/>
              <a:t>numberof</a:t>
            </a:r>
            <a:r>
              <a:rPr lang="en-US" altLang="zh-CN" sz="2400" dirty="0"/>
              <a:t> classes is 29.</a:t>
            </a:r>
            <a:endParaRPr lang="en-US" altLang="zh-CN" sz="2400" dirty="0"/>
          </a:p>
          <a:p>
            <a:pPr latinLnBrk="0"/>
            <a:r>
              <a:rPr lang="en-US" altLang="zh-CN" sz="2400" dirty="0"/>
              <a:t>Different viewing angle: −20◦ to 20◦</a:t>
            </a:r>
          </a:p>
          <a:p>
            <a:pPr latinLnBrk="0"/>
            <a:r>
              <a:rPr lang="en-US" altLang="zh-CN" sz="2400" dirty="0"/>
              <a:t>Daytime and night-time, and under weather conditions. </a:t>
            </a:r>
          </a:p>
          <a:p>
            <a:pPr latinLnBrk="0"/>
            <a:r>
              <a:rPr lang="en-US" altLang="zh-CN" sz="2400" dirty="0"/>
              <a:t>Occluded by irrelevant objects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BOSURF-MMR 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021542" cy="5564088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BoSURF approach for VMMR</a:t>
            </a:r>
            <a:endParaRPr lang="en-US" sz="2400" dirty="0"/>
          </a:p>
          <a:p>
            <a:pPr latinLnBrk="0"/>
            <a:r>
              <a:rPr lang="en-US" sz="2400" dirty="0"/>
              <a:t>Extract SURF features from training samples of all classes and retain the dominant ones in a “bag” or dictionary: Bag-of-SURF (BoSURF). </a:t>
            </a:r>
          </a:p>
          <a:p>
            <a:pPr latinLnBrk="0"/>
            <a:r>
              <a:rPr lang="en-US" sz="2400" dirty="0"/>
              <a:t>64-dimensional SURF. Dictionary represent vehicles’ images as </a:t>
            </a:r>
            <a:r>
              <a:rPr lang="en-US" sz="2400" dirty="0" err="1"/>
              <a:t>BoSURF</a:t>
            </a:r>
            <a:r>
              <a:rPr lang="en-US" sz="2400" dirty="0"/>
              <a:t> histograms </a:t>
            </a:r>
            <a:endParaRPr lang="en-US" sz="2400" dirty="0"/>
          </a:p>
          <a:p>
            <a:endParaRPr lang="en-US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639819"/>
            <a:ext cx="211896" cy="149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5283"/>
            <a:ext cx="9144000" cy="15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86052"/>
      </p:ext>
    </p:extLst>
  </p:cSld>
  <p:clrMapOvr>
    <a:masterClrMapping/>
  </p:clrMapOvr>
</p:sld>
</file>

<file path=ppt/theme/theme1.xml><?xml version="1.0" encoding="utf-8"?>
<a:theme xmlns:a="http://schemas.openxmlformats.org/drawingml/2006/main" name="1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Microsoft Sans Serif"/>
        <a:ea typeface="굴림"/>
        <a:cs typeface=""/>
      </a:majorFont>
      <a:minorFont>
        <a:latin typeface="Microsoft Sans Serif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50570</TotalTime>
  <Words>1135</Words>
  <Application>Microsoft Office PowerPoint</Application>
  <PresentationFormat>全屏显示(4:3)</PresentationFormat>
  <Paragraphs>174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굴림</vt:lpstr>
      <vt:lpstr>MS PGothic</vt:lpstr>
      <vt:lpstr>휴먼명조</vt:lpstr>
      <vt:lpstr>Arial</vt:lpstr>
      <vt:lpstr>Arial Narrow</vt:lpstr>
      <vt:lpstr>Cambria</vt:lpstr>
      <vt:lpstr>Microsoft Sans Serif</vt:lpstr>
      <vt:lpstr>Tahoma</vt:lpstr>
      <vt:lpstr>Times New Roman</vt:lpstr>
      <vt:lpstr>Wingdings</vt:lpstr>
      <vt:lpstr>1_islab2006-Eng</vt:lpstr>
      <vt:lpstr>Real-Time Vehicle Make and Model Recognition Based on a Bag of SURF Features </vt:lpstr>
      <vt:lpstr>Overview</vt:lpstr>
      <vt:lpstr>Application of VMMR</vt:lpstr>
      <vt:lpstr>  Challenges </vt:lpstr>
      <vt:lpstr> Contributions </vt:lpstr>
      <vt:lpstr>Vehicle make and model recognition </vt:lpstr>
      <vt:lpstr> VMMR  </vt:lpstr>
      <vt:lpstr> Dataset description  </vt:lpstr>
      <vt:lpstr>BOSURF-MMR  </vt:lpstr>
      <vt:lpstr> Offline Dictionary Building</vt:lpstr>
      <vt:lpstr> Offline Dictionary Building</vt:lpstr>
      <vt:lpstr>Single Dictionary  </vt:lpstr>
      <vt:lpstr> Modular Dictionary  </vt:lpstr>
      <vt:lpstr>  BoSURF features representations   </vt:lpstr>
      <vt:lpstr> Classification  </vt:lpstr>
      <vt:lpstr>  Experiment</vt:lpstr>
      <vt:lpstr>   Experiment</vt:lpstr>
      <vt:lpstr>   Conclusion</vt:lpstr>
      <vt:lpstr>SURF </vt:lpstr>
      <vt:lpstr>SURF </vt:lpstr>
      <vt:lpstr>SIFT</vt:lpstr>
      <vt:lpstr>Thank you for attention!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 System</dc:title>
  <dc:creator>Heechul_Lim</dc:creator>
  <cp:lastModifiedBy>YUYANG</cp:lastModifiedBy>
  <cp:revision>2878</cp:revision>
  <cp:lastPrinted>2014-08-08T23:35:47Z</cp:lastPrinted>
  <dcterms:created xsi:type="dcterms:W3CDTF">2007-01-05T07:41:06Z</dcterms:created>
  <dcterms:modified xsi:type="dcterms:W3CDTF">2016-11-25T23:41:13Z</dcterms:modified>
</cp:coreProperties>
</file>