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256" r:id="rId2"/>
    <p:sldId id="383" r:id="rId3"/>
    <p:sldId id="382" r:id="rId4"/>
    <p:sldId id="377" r:id="rId5"/>
    <p:sldId id="378" r:id="rId6"/>
    <p:sldId id="387" r:id="rId7"/>
    <p:sldId id="386" r:id="rId8"/>
    <p:sldId id="380" r:id="rId9"/>
    <p:sldId id="388" r:id="rId10"/>
    <p:sldId id="395" r:id="rId11"/>
    <p:sldId id="381" r:id="rId12"/>
    <p:sldId id="389" r:id="rId13"/>
    <p:sldId id="390" r:id="rId14"/>
    <p:sldId id="396" r:id="rId15"/>
    <p:sldId id="350" r:id="rId16"/>
  </p:sldIdLst>
  <p:sldSz cx="9144000" cy="6858000" type="screen4x3"/>
  <p:notesSz cx="9296400" cy="6881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DB13"/>
    <a:srgbClr val="0066FF"/>
    <a:srgbClr val="FF0000"/>
    <a:srgbClr val="00CC00"/>
    <a:srgbClr val="FF7C80"/>
    <a:srgbClr val="FFCF01"/>
    <a:srgbClr val="FFEA93"/>
    <a:srgbClr val="FFDE53"/>
    <a:srgbClr val="FFD525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 autoAdjust="0"/>
    <p:restoredTop sz="90818" autoAdjust="0"/>
  </p:normalViewPr>
  <p:slideViewPr>
    <p:cSldViewPr>
      <p:cViewPr varScale="1">
        <p:scale>
          <a:sx n="91" d="100"/>
          <a:sy n="91" d="100"/>
        </p:scale>
        <p:origin x="100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06" y="-102"/>
      </p:cViewPr>
      <p:guideLst>
        <p:guide orient="horz" pos="216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470" y="1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6277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470" y="6536277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AB622C9-3031-4901-856C-DAA55472EE4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0188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470" y="1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7350" y="515938"/>
            <a:ext cx="3441700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0" y="3268942"/>
            <a:ext cx="7437120" cy="30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6277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470" y="6536277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7EDDCA5-CA27-4D2D-B5DD-AB5444AF7B8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7605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229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9pPr>
          </a:lstStyle>
          <a:p>
            <a:pPr eaLnBrk="1" hangingPunct="1"/>
            <a:fld id="{3F67F69C-A434-4E7C-A02C-39C4F8A40E9B}" type="slidenum">
              <a:rPr lang="ko-KR" alt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altLang="ko-KR" sz="12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52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EDDCA5-CA27-4D2D-B5DD-AB5444AF7B87}" type="slidenum">
              <a:rPr lang="ko-KR" altLang="en-US" smtClean="0"/>
              <a:pPr>
                <a:defRPr/>
              </a:pPr>
              <a:t>15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27110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ymbolmark01"/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91038"/>
            <a:ext cx="2439987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95300" y="3933825"/>
            <a:ext cx="81534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ko-KR" altLang="en-US" b="1">
              <a:latin typeface="Arial Narrow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gray">
          <a:xfrm>
            <a:off x="0" y="2636838"/>
            <a:ext cx="9144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FFDE5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12725" y="3860800"/>
            <a:ext cx="87185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kumimoji="1" lang="ko-KR" altLang="en-US" b="1">
              <a:latin typeface="Microsoft Sans Serif" pitchFamily="34" charset="0"/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4625" y="981075"/>
            <a:ext cx="8718550" cy="1466850"/>
          </a:xfrm>
          <a:noFill/>
        </p:spPr>
        <p:txBody>
          <a:bodyPr lIns="91440" tIns="45720" rIns="91440" bIns="45720" anchor="b" anchorCtr="0"/>
          <a:lstStyle>
            <a:lvl1pPr>
              <a:defRPr sz="3600" b="1">
                <a:ea typeface="휴먼명조" pitchFamily="2" charset="-127"/>
              </a:defRPr>
            </a:lvl1pPr>
          </a:lstStyle>
          <a:p>
            <a:r>
              <a:rPr lang="en-US" altLang="ko-KR"/>
              <a:t>Master </a:t>
            </a:r>
            <a:endParaRPr lang="ko-KR" alt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4625" y="2852738"/>
            <a:ext cx="8718550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/>
            </a:lvl1pPr>
          </a:lstStyle>
          <a:p>
            <a:r>
              <a:rPr lang="en-US" altLang="ko-KR"/>
              <a:t>Master second subjective </a:t>
            </a:r>
            <a:endParaRPr lang="ko-KR" altLang="en-US"/>
          </a:p>
          <a:p>
            <a:endParaRPr lang="ko-KR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2819400" y="59436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D4CE4EC1-7D2C-4722-B705-0159C9A71A0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338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212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426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504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07848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0825" y="547688"/>
            <a:ext cx="424497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547688"/>
            <a:ext cx="424497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785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177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090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3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85360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700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10800" rIns="18000" bIns="10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547688"/>
            <a:ext cx="864235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Master </a:t>
            </a:r>
            <a:endParaRPr lang="ko-KR" altLang="en-US" smtClean="0"/>
          </a:p>
          <a:p>
            <a:pPr lvl="1"/>
            <a:r>
              <a:rPr lang="en-US" altLang="ko-KR" smtClean="0"/>
              <a:t>Master </a:t>
            </a:r>
          </a:p>
          <a:p>
            <a:pPr lvl="2"/>
            <a:r>
              <a:rPr lang="en-US" altLang="ko-KR" smtClean="0"/>
              <a:t>Master</a:t>
            </a:r>
            <a:endParaRPr lang="ko-KR" altLang="en-US" smtClean="0"/>
          </a:p>
          <a:p>
            <a:pPr lvl="3"/>
            <a:r>
              <a:rPr lang="en-US" altLang="ko-KR" smtClean="0"/>
              <a:t>Master</a:t>
            </a:r>
            <a:endParaRPr lang="ko-KR" altLang="en-US" smtClean="0"/>
          </a:p>
          <a:p>
            <a:pPr lvl="4"/>
            <a:r>
              <a:rPr lang="en-US" altLang="ko-KR" smtClean="0"/>
              <a:t>Master</a:t>
            </a:r>
            <a:endParaRPr lang="ko-KR" altLang="en-US" smtClean="0"/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2954338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4CDB32C-C93B-4F6F-9B05-50719B2431A9}" type="slidenum">
              <a:rPr lang="ko-KR" altLang="en-US" sz="1400"/>
              <a:pPr algn="r"/>
              <a:t>‹#›</a:t>
            </a:fld>
            <a:endParaRPr lang="en-US" altLang="ko-KR" sz="1400"/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6804025" y="6453188"/>
            <a:ext cx="23399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ko-KR" sz="1400" b="1">
                <a:solidFill>
                  <a:srgbClr val="444444"/>
                </a:solidFill>
                <a:latin typeface="Microsoft Sans Serif" pitchFamily="34" charset="0"/>
                <a:ea typeface="MS PGothic" pitchFamily="34" charset="-128"/>
              </a:rPr>
              <a:t>Intelligent Systems Lab.</a:t>
            </a:r>
          </a:p>
        </p:txBody>
      </p:sp>
      <p:pic>
        <p:nvPicPr>
          <p:cNvPr id="1030" name="Picture 13" descr="logotype02"/>
          <p:cNvPicPr>
            <a:picLocks noChangeAspect="1" noChangeArrowheads="1"/>
          </p:cNvPicPr>
          <p:nvPr userDrawn="1"/>
        </p:nvPicPr>
        <p:blipFill>
          <a:blip r:embed="rId13">
            <a:lum bright="6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t="36694" r="7889" b="26613"/>
          <a:stretch>
            <a:fillRect/>
          </a:stretch>
        </p:blipFill>
        <p:spPr bwMode="auto">
          <a:xfrm>
            <a:off x="611188" y="6597650"/>
            <a:ext cx="230505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1" descr="logo"/>
          <p:cNvPicPr>
            <a:picLocks noChangeAspect="1" noChangeArrowheads="1"/>
          </p:cNvPicPr>
          <p:nvPr userDrawn="1"/>
        </p:nvPicPr>
        <p:blipFill>
          <a:blip r:embed="rId1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10294"/>
          <a:stretch>
            <a:fillRect/>
          </a:stretch>
        </p:blipFill>
        <p:spPr bwMode="auto">
          <a:xfrm>
            <a:off x="34925" y="6453188"/>
            <a:ext cx="5762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4"/>
          <p:cNvSpPr>
            <a:spLocks noChangeArrowheads="1"/>
          </p:cNvSpPr>
          <p:nvPr/>
        </p:nvSpPr>
        <p:spPr bwMode="gray">
          <a:xfrm>
            <a:off x="0" y="6351588"/>
            <a:ext cx="9144000" cy="69850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rgbClr val="D0D0D0"/>
              </a:gs>
            </a:gsLst>
            <a:lin ang="0" scaled="1"/>
          </a:gradFill>
          <a:ln w="3175">
            <a:solidFill>
              <a:srgbClr val="ABABA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gray">
          <a:xfrm>
            <a:off x="0" y="534988"/>
            <a:ext cx="9144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E8B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/>
          </a:p>
        </p:txBody>
      </p:sp>
      <p:pic>
        <p:nvPicPr>
          <p:cNvPr id="1034" name="Picture 17" descr="symbolmark01"/>
          <p:cNvPicPr>
            <a:picLocks noChangeAspect="1" noChangeArrowheads="1"/>
          </p:cNvPicPr>
          <p:nvPr userDrawn="1"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0"/>
            <a:ext cx="539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40" r:id="rId2"/>
    <p:sldLayoutId id="2147484841" r:id="rId3"/>
    <p:sldLayoutId id="2147484842" r:id="rId4"/>
    <p:sldLayoutId id="2147484843" r:id="rId5"/>
    <p:sldLayoutId id="2147484844" r:id="rId6"/>
    <p:sldLayoutId id="2147484845" r:id="rId7"/>
    <p:sldLayoutId id="2147484846" r:id="rId8"/>
    <p:sldLayoutId id="2147484847" r:id="rId9"/>
    <p:sldLayoutId id="2147484848" r:id="rId10"/>
    <p:sldLayoutId id="2147484849" r:id="rId11"/>
  </p:sldLayoutIdLst>
  <p:txStyles>
    <p:titleStyle>
      <a:lvl1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2pPr>
      <a:lvl3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3pPr>
      <a:lvl4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4pPr>
      <a:lvl5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5pPr>
      <a:lvl6pPr marL="4572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6pPr>
      <a:lvl7pPr marL="9144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7pPr>
      <a:lvl8pPr marL="13716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8pPr>
      <a:lvl9pPr marL="18288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Blip>
          <a:blip r:embed="rId16"/>
        </a:buBlip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Blip>
          <a:blip r:embed="rId16"/>
        </a:buBlip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6"/>
        </a:buBlip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6"/>
        </a:buBlip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6"/>
        </a:buBlip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6"/>
        </a:buBlip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6"/>
        </a:buBlip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31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708920"/>
            <a:ext cx="8718550" cy="1862137"/>
          </a:xfrm>
        </p:spPr>
        <p:txBody>
          <a:bodyPr/>
          <a:lstStyle/>
          <a:p>
            <a:pPr eaLnBrk="1" latinLnBrk="0" hangingPunct="1"/>
            <a:r>
              <a:rPr lang="en-US" altLang="zh-CN" sz="2000" b="0" dirty="0" err="1"/>
              <a:t>Amal</a:t>
            </a:r>
            <a:r>
              <a:rPr lang="en-US" altLang="zh-CN" sz="2000" b="0" dirty="0"/>
              <a:t> </a:t>
            </a:r>
            <a:r>
              <a:rPr lang="en-US" altLang="zh-CN" sz="2000" b="0" dirty="0" err="1"/>
              <a:t>Dev</a:t>
            </a:r>
            <a:r>
              <a:rPr lang="en-US" altLang="zh-CN" sz="2000" b="0" dirty="0"/>
              <a:t> </a:t>
            </a:r>
            <a:r>
              <a:rPr lang="en-US" altLang="zh-CN" sz="2000" b="0" dirty="0" err="1" smtClean="0"/>
              <a:t>Parakkat</a:t>
            </a:r>
            <a:r>
              <a:rPr lang="en-US" altLang="zh-CN" sz="2000" b="0" dirty="0" smtClean="0"/>
              <a:t>, </a:t>
            </a:r>
            <a:r>
              <a:rPr lang="en-US" altLang="zh-CN" sz="2000" b="0" dirty="0" err="1"/>
              <a:t>Jiju</a:t>
            </a:r>
            <a:r>
              <a:rPr lang="en-US" altLang="zh-CN" sz="2000" b="0" dirty="0"/>
              <a:t> </a:t>
            </a:r>
            <a:r>
              <a:rPr lang="en-US" altLang="zh-CN" sz="2000" b="0" dirty="0" err="1" smtClean="0"/>
              <a:t>Peethambaran</a:t>
            </a:r>
            <a:r>
              <a:rPr lang="en-US" altLang="zh-CN" sz="2000" b="0" dirty="0" smtClean="0"/>
              <a:t>, </a:t>
            </a:r>
            <a:r>
              <a:rPr lang="en-US" altLang="zh-CN" sz="2000" b="0" dirty="0" err="1"/>
              <a:t>Philumon</a:t>
            </a:r>
            <a:r>
              <a:rPr lang="en-US" altLang="zh-CN" sz="2000" b="0" dirty="0"/>
              <a:t> </a:t>
            </a:r>
            <a:r>
              <a:rPr lang="en-US" altLang="zh-CN" sz="2000" b="0" dirty="0" smtClean="0"/>
              <a:t>Joseph </a:t>
            </a:r>
            <a:r>
              <a:rPr lang="en-US" altLang="zh-CN" sz="2000" b="0" dirty="0"/>
              <a:t>and </a:t>
            </a:r>
            <a:r>
              <a:rPr lang="en-US" altLang="zh-CN" sz="2000" b="0" dirty="0" err="1"/>
              <a:t>Ramanathan</a:t>
            </a:r>
            <a:r>
              <a:rPr lang="en-US" altLang="zh-CN" sz="2000" b="0" dirty="0"/>
              <a:t> </a:t>
            </a:r>
            <a:r>
              <a:rPr lang="en-US" altLang="zh-CN" sz="2000" b="0" dirty="0" err="1" smtClean="0"/>
              <a:t>Muthuganapathy</a:t>
            </a:r>
            <a:endParaRPr lang="en-US" altLang="zh-CN" sz="2000" b="0" dirty="0" smtClean="0"/>
          </a:p>
          <a:p>
            <a:pPr eaLnBrk="1" latinLnBrk="0" hangingPunct="1"/>
            <a:r>
              <a:rPr lang="en-US" altLang="zh-CN" sz="1600" b="0" dirty="0" smtClean="0"/>
              <a:t>Computer-Aided Design and Applications, 11, 2014 </a:t>
            </a:r>
          </a:p>
          <a:p>
            <a:pPr eaLnBrk="1" latinLnBrk="0" hangingPunct="1"/>
            <a:r>
              <a:rPr lang="en-US" altLang="zh-CN" sz="1800" b="0" dirty="0" smtClean="0">
                <a:latin typeface="Cambria" pitchFamily="18" charset="0"/>
                <a:cs typeface="Microsoft Sans Serif" pitchFamily="34" charset="0"/>
              </a:rPr>
              <a:t>Presented by: </a:t>
            </a:r>
            <a:r>
              <a:rPr lang="en-US" altLang="ko-KR" sz="1800" b="0" dirty="0" smtClean="0"/>
              <a:t>Yang Yu   </a:t>
            </a:r>
            <a:r>
              <a:rPr lang="en-US" altLang="zh-CN" sz="1800" b="0" dirty="0" smtClean="0">
                <a:latin typeface="Cambria" pitchFamily="18" charset="0"/>
                <a:cs typeface="Microsoft Sans Serif" pitchFamily="34" charset="0"/>
              </a:rPr>
              <a:t>{yuyang@islab.ulsan.ac.kr</a:t>
            </a:r>
            <a:r>
              <a:rPr lang="en-US" altLang="zh-CN" sz="1800" b="0" dirty="0">
                <a:latin typeface="Cambria" pitchFamily="18" charset="0"/>
                <a:cs typeface="Microsoft Sans Serif" pitchFamily="34" charset="0"/>
              </a:rPr>
              <a:t>}</a:t>
            </a:r>
          </a:p>
          <a:p>
            <a:pPr eaLnBrk="1" latinLnBrk="0" hangingPunct="1"/>
            <a:r>
              <a:rPr lang="en-US" altLang="zh-CN" sz="1800" b="0" dirty="0" smtClean="0"/>
              <a:t>Jan</a:t>
            </a:r>
            <a:r>
              <a:rPr lang="en-US" altLang="ko-KR" sz="1800" b="0" dirty="0" smtClean="0"/>
              <a:t>. 24, 2015</a:t>
            </a:r>
          </a:p>
        </p:txBody>
      </p:sp>
      <p:sp>
        <p:nvSpPr>
          <p:cNvPr id="3075" name="Rectangle 1032"/>
          <p:cNvSpPr>
            <a:spLocks noGrp="1" noChangeArrowheads="1"/>
          </p:cNvSpPr>
          <p:nvPr>
            <p:ph type="ctrTitle"/>
          </p:nvPr>
        </p:nvSpPr>
        <p:spPr>
          <a:xfrm>
            <a:off x="251520" y="1124744"/>
            <a:ext cx="8718550" cy="146685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0D0D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/>
          <a:p>
            <a:pPr latinLnBrk="0"/>
            <a:r>
              <a:rPr lang="en-US" altLang="zh-CN" sz="2800" b="0" dirty="0"/>
              <a:t>A Graph based Geometric Approach to Contour </a:t>
            </a:r>
            <a:r>
              <a:rPr lang="en-US" altLang="zh-CN" sz="2800" b="0" dirty="0" smtClean="0"/>
              <a:t>Extraction </a:t>
            </a:r>
            <a:r>
              <a:rPr lang="en-US" altLang="zh-CN" sz="2800" b="0" dirty="0"/>
              <a:t>from </a:t>
            </a:r>
            <a:r>
              <a:rPr lang="en-US" altLang="zh-CN" sz="2800" b="0" dirty="0" smtClean="0"/>
              <a:t>Noisy Binary </a:t>
            </a:r>
            <a:r>
              <a:rPr lang="en-US" altLang="zh-CN" sz="2800" b="0" dirty="0"/>
              <a:t>Images</a:t>
            </a:r>
            <a:r>
              <a:rPr lang="en-US" altLang="ko-KR" sz="2800" dirty="0" smtClean="0">
                <a:solidFill>
                  <a:srgbClr val="1C1C1C"/>
                </a:solidFill>
                <a:latin typeface="Arial Narrow" pitchFamily="34" charset="0"/>
              </a:rPr>
              <a:t/>
            </a:r>
            <a:br>
              <a:rPr lang="en-US" altLang="ko-KR" sz="2800" dirty="0" smtClean="0">
                <a:solidFill>
                  <a:srgbClr val="1C1C1C"/>
                </a:solidFill>
                <a:latin typeface="Arial Narrow" pitchFamily="34" charset="0"/>
              </a:rPr>
            </a:br>
            <a:endParaRPr lang="en-US" altLang="ko-KR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Comparison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836712"/>
            <a:ext cx="8976645" cy="5564088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 latinLnBrk="0">
              <a:buNone/>
            </a:pPr>
            <a:endParaRPr lang="en-US" altLang="zh-CN" dirty="0" smtClean="0"/>
          </a:p>
          <a:p>
            <a:pPr marL="0" indent="0" latinLnBrk="0">
              <a:buNone/>
            </a:pPr>
            <a:r>
              <a:rPr lang="en-US" altLang="zh-CN" sz="2000" dirty="0" smtClean="0"/>
              <a:t>      (</a:t>
            </a:r>
            <a:r>
              <a:rPr lang="en-US" altLang="zh-CN" sz="2000" dirty="0"/>
              <a:t>a) Original </a:t>
            </a:r>
            <a:r>
              <a:rPr lang="en-US" altLang="zh-CN" sz="2000" dirty="0" smtClean="0"/>
              <a:t>image, </a:t>
            </a:r>
          </a:p>
          <a:p>
            <a:pPr marL="0" indent="0" latinLnBrk="0">
              <a:buNone/>
            </a:pPr>
            <a:r>
              <a:rPr lang="en-US" altLang="zh-CN" sz="2000" dirty="0" smtClean="0"/>
              <a:t>      (b) Binary image, </a:t>
            </a:r>
          </a:p>
          <a:p>
            <a:pPr marL="0" indent="0" latinLnBrk="0">
              <a:buNone/>
            </a:pPr>
            <a:r>
              <a:rPr lang="en-US" altLang="zh-CN" sz="2000" dirty="0" smtClean="0"/>
              <a:t>      (</a:t>
            </a:r>
            <a:r>
              <a:rPr lang="en-US" altLang="zh-CN" sz="2000" dirty="0"/>
              <a:t>c) Contour </a:t>
            </a:r>
            <a:r>
              <a:rPr lang="en-US" altLang="zh-CN" sz="2000" dirty="0" smtClean="0"/>
              <a:t>extracted </a:t>
            </a:r>
            <a:r>
              <a:rPr lang="en-US" altLang="zh-CN" sz="2000" dirty="0"/>
              <a:t>by </a:t>
            </a:r>
            <a:r>
              <a:rPr lang="en-US" altLang="zh-CN" sz="2000" dirty="0" smtClean="0"/>
              <a:t>this </a:t>
            </a:r>
            <a:r>
              <a:rPr lang="en-US" altLang="zh-CN" sz="2000" dirty="0"/>
              <a:t>algorithm, </a:t>
            </a:r>
            <a:endParaRPr lang="en-US" altLang="zh-CN" sz="2000" dirty="0" smtClean="0"/>
          </a:p>
          <a:p>
            <a:pPr marL="0" indent="0" latinLnBrk="0">
              <a:buNone/>
            </a:pPr>
            <a:r>
              <a:rPr lang="en-US" altLang="zh-CN" sz="2000" dirty="0" smtClean="0"/>
              <a:t>      (</a:t>
            </a:r>
            <a:r>
              <a:rPr lang="en-US" altLang="zh-CN" sz="2000" dirty="0"/>
              <a:t>d) Output of </a:t>
            </a:r>
            <a:r>
              <a:rPr lang="en-US" altLang="zh-CN" sz="2000" dirty="0" err="1"/>
              <a:t>Sobel</a:t>
            </a:r>
            <a:r>
              <a:rPr lang="en-US" altLang="zh-CN" sz="2000" dirty="0"/>
              <a:t> edge detector, </a:t>
            </a:r>
            <a:endParaRPr lang="en-US" altLang="zh-CN" sz="2000" dirty="0" smtClean="0"/>
          </a:p>
          <a:p>
            <a:pPr marL="0" indent="0" latinLnBrk="0">
              <a:buNone/>
            </a:pPr>
            <a:r>
              <a:rPr lang="en-US" altLang="zh-CN" sz="2000" dirty="0" smtClean="0"/>
              <a:t>      (</a:t>
            </a:r>
            <a:r>
              <a:rPr lang="en-US" altLang="zh-CN" sz="2000" dirty="0"/>
              <a:t>e) Output of Canny edge detector.</a:t>
            </a:r>
            <a:endParaRPr lang="en-US" altLang="zh-CN" sz="2000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14894" r="15236" b="22513"/>
          <a:stretch/>
        </p:blipFill>
        <p:spPr>
          <a:xfrm>
            <a:off x="154732" y="1340768"/>
            <a:ext cx="8834536" cy="243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Qualitative </a:t>
            </a:r>
            <a:r>
              <a:rPr lang="en-US" altLang="zh-CN" b="1" dirty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692696"/>
            <a:ext cx="9108504" cy="5708104"/>
          </a:xfrm>
        </p:spPr>
        <p:txBody>
          <a:bodyPr>
            <a:normAutofit/>
          </a:bodyPr>
          <a:lstStyle/>
          <a:p>
            <a:pPr latinLnBrk="0"/>
            <a:r>
              <a:rPr lang="en-US" altLang="zh-CN" dirty="0" smtClean="0"/>
              <a:t>When </a:t>
            </a:r>
            <a:r>
              <a:rPr lang="en-US" altLang="zh-CN" dirty="0"/>
              <a:t>dealing with </a:t>
            </a:r>
            <a:r>
              <a:rPr lang="en-US" altLang="zh-CN" dirty="0" smtClean="0"/>
              <a:t>color </a:t>
            </a:r>
            <a:r>
              <a:rPr lang="en-US" altLang="zh-CN" dirty="0"/>
              <a:t>or grey-scale images, the image has to be converted to binary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pPr marL="0" indent="0" latinLnBrk="0">
              <a:buNone/>
            </a:pPr>
            <a:r>
              <a:rPr lang="en-US" altLang="zh-CN" sz="2000" dirty="0" smtClean="0"/>
              <a:t>Input </a:t>
            </a:r>
            <a:r>
              <a:rPr lang="en-US" altLang="zh-CN" sz="2000" dirty="0"/>
              <a:t>image, </a:t>
            </a:r>
            <a:r>
              <a:rPr lang="en-US" altLang="zh-CN" sz="2000" dirty="0"/>
              <a:t>Binary image</a:t>
            </a:r>
            <a:r>
              <a:rPr lang="en-US" altLang="zh-CN" sz="2000" dirty="0" smtClean="0"/>
              <a:t>, Image </a:t>
            </a:r>
            <a:r>
              <a:rPr lang="en-US" altLang="zh-CN" sz="2000" dirty="0"/>
              <a:t>with Gaussian noise, Output of </a:t>
            </a:r>
            <a:r>
              <a:rPr lang="en-US" altLang="zh-CN" sz="2000" dirty="0" smtClean="0"/>
              <a:t>this </a:t>
            </a:r>
            <a:r>
              <a:rPr lang="en-US" altLang="zh-CN" sz="2000" dirty="0"/>
              <a:t>algorithm</a:t>
            </a:r>
            <a:endParaRPr lang="en-US" altLang="zh-CN" sz="2000" dirty="0" smtClean="0"/>
          </a:p>
          <a:p>
            <a:endParaRPr lang="en-US" altLang="zh-CN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sz="1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b="11854"/>
          <a:stretch/>
        </p:blipFill>
        <p:spPr>
          <a:xfrm>
            <a:off x="251520" y="1890564"/>
            <a:ext cx="8770318" cy="326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Robustness to Noise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09600"/>
            <a:ext cx="8976645" cy="5791200"/>
          </a:xfrm>
        </p:spPr>
        <p:txBody>
          <a:bodyPr>
            <a:normAutofit/>
          </a:bodyPr>
          <a:lstStyle/>
          <a:p>
            <a:pPr latinLnBrk="0"/>
            <a:r>
              <a:rPr lang="en-US" altLang="zh-CN" dirty="0" smtClean="0"/>
              <a:t>First </a:t>
            </a:r>
            <a:r>
              <a:rPr lang="en-US" altLang="zh-CN" dirty="0" err="1" smtClean="0"/>
              <a:t>binarized</a:t>
            </a:r>
            <a:r>
              <a:rPr lang="en-US" altLang="zh-CN" dirty="0" smtClean="0"/>
              <a:t>, then injected </a:t>
            </a:r>
            <a:r>
              <a:rPr lang="en-US" altLang="zh-CN" dirty="0"/>
              <a:t>with Gaussian </a:t>
            </a:r>
            <a:r>
              <a:rPr lang="en-US" altLang="zh-CN" dirty="0" smtClean="0"/>
              <a:t>noises.</a:t>
            </a:r>
          </a:p>
          <a:p>
            <a:pPr latinLnBrk="0"/>
            <a:r>
              <a:rPr lang="en-US" altLang="zh-CN" dirty="0" smtClean="0"/>
              <a:t>The </a:t>
            </a:r>
            <a:r>
              <a:rPr lang="en-US" altLang="zh-CN" dirty="0"/>
              <a:t>noise makes a </a:t>
            </a:r>
            <a:r>
              <a:rPr lang="en-US" altLang="zh-CN" dirty="0" smtClean="0"/>
              <a:t>sharp transition </a:t>
            </a:r>
            <a:r>
              <a:rPr lang="en-US" altLang="zh-CN" dirty="0"/>
              <a:t>in black </a:t>
            </a:r>
            <a:r>
              <a:rPr lang="en-US" altLang="zh-CN" dirty="0" smtClean="0"/>
              <a:t>background which </a:t>
            </a:r>
            <a:r>
              <a:rPr lang="en-US" altLang="zh-CN" dirty="0"/>
              <a:t>will be misinterpreted as an </a:t>
            </a:r>
            <a:r>
              <a:rPr lang="en-US" altLang="zh-CN" dirty="0" smtClean="0"/>
              <a:t>edge</a:t>
            </a:r>
          </a:p>
          <a:p>
            <a:pPr latinLnBrk="0"/>
            <a:endParaRPr lang="en-US" altLang="zh-CN" dirty="0" smtClean="0"/>
          </a:p>
          <a:p>
            <a:pPr latinLnBrk="0"/>
            <a:endParaRPr lang="en-US" altLang="zh-CN" dirty="0"/>
          </a:p>
          <a:p>
            <a:pPr latinLnBrk="0"/>
            <a:endParaRPr lang="en-US" altLang="zh-CN" dirty="0"/>
          </a:p>
          <a:p>
            <a:pPr latinLnBrk="0"/>
            <a:endParaRPr lang="en-US" altLang="zh-CN" dirty="0" smtClean="0"/>
          </a:p>
          <a:p>
            <a:pPr latinLnBrk="0"/>
            <a:endParaRPr lang="en-US" altLang="zh-CN" dirty="0"/>
          </a:p>
          <a:p>
            <a:pPr latinLnBrk="0"/>
            <a:endParaRPr lang="en-US" altLang="zh-CN" dirty="0" smtClean="0"/>
          </a:p>
          <a:p>
            <a:pPr latinLnBrk="0"/>
            <a:endParaRPr lang="en-US" altLang="zh-CN" dirty="0" smtClean="0"/>
          </a:p>
          <a:p>
            <a:pPr marL="0" indent="0" latinLnBrk="0">
              <a:buNone/>
            </a:pPr>
            <a:r>
              <a:rPr lang="en-US" altLang="zh-CN" sz="2000" dirty="0" smtClean="0"/>
              <a:t> Original </a:t>
            </a:r>
            <a:r>
              <a:rPr lang="en-US" altLang="zh-CN" sz="2000" dirty="0"/>
              <a:t>image, </a:t>
            </a:r>
            <a:r>
              <a:rPr lang="en-US" altLang="zh-CN" sz="2000" dirty="0" smtClean="0"/>
              <a:t>Gaussian </a:t>
            </a:r>
            <a:r>
              <a:rPr lang="en-US" altLang="zh-CN" sz="2000" dirty="0"/>
              <a:t>noise image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Sobel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edge detector, </a:t>
            </a:r>
            <a:r>
              <a:rPr lang="en-US" altLang="zh-CN" sz="2000" dirty="0" smtClean="0"/>
              <a:t>Canny </a:t>
            </a:r>
            <a:r>
              <a:rPr lang="en-US" altLang="zh-CN" sz="2000" dirty="0"/>
              <a:t>edge detector, Result of </a:t>
            </a:r>
            <a:r>
              <a:rPr lang="en-US" altLang="zh-CN" sz="2000" dirty="0" smtClean="0"/>
              <a:t>this </a:t>
            </a:r>
            <a:r>
              <a:rPr lang="en-US" altLang="zh-CN" sz="2000" dirty="0"/>
              <a:t>algorithm.</a:t>
            </a:r>
            <a:endParaRPr lang="en-US" altLang="zh-CN" sz="2000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7403" r="822"/>
          <a:stretch/>
        </p:blipFill>
        <p:spPr>
          <a:xfrm>
            <a:off x="251933" y="2060848"/>
            <a:ext cx="850268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2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Gaussian </a:t>
            </a:r>
            <a:r>
              <a:rPr lang="en-US" altLang="zh-CN" b="1" dirty="0" smtClean="0"/>
              <a:t>Noise Effect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09600"/>
            <a:ext cx="8976645" cy="5791200"/>
          </a:xfrm>
        </p:spPr>
        <p:txBody>
          <a:bodyPr>
            <a:normAutofit lnSpcReduction="10000"/>
          </a:bodyPr>
          <a:lstStyle/>
          <a:p>
            <a:pPr latinLnBrk="0"/>
            <a:r>
              <a:rPr lang="en-US" altLang="zh-CN" sz="2400" dirty="0" smtClean="0"/>
              <a:t>This </a:t>
            </a:r>
            <a:r>
              <a:rPr lang="en-US" altLang="zh-CN" sz="2400" dirty="0"/>
              <a:t>algorithm </a:t>
            </a:r>
            <a:r>
              <a:rPr lang="en-US" altLang="zh-CN" sz="2400" dirty="0" smtClean="0"/>
              <a:t>rely </a:t>
            </a:r>
            <a:r>
              <a:rPr lang="en-US" altLang="zh-CN" sz="2400" dirty="0"/>
              <a:t>on proximity and orientation of </a:t>
            </a:r>
            <a:r>
              <a:rPr lang="en-US" altLang="zh-CN" sz="2400" dirty="0"/>
              <a:t>points, so </a:t>
            </a:r>
            <a:r>
              <a:rPr lang="en-US" altLang="zh-CN" sz="2400" dirty="0" smtClean="0"/>
              <a:t>the results </a:t>
            </a:r>
            <a:r>
              <a:rPr lang="en-US" altLang="zh-CN" sz="2400" dirty="0"/>
              <a:t>are noise free.</a:t>
            </a:r>
          </a:p>
          <a:p>
            <a:pPr latinLnBrk="0"/>
            <a:r>
              <a:rPr lang="en-US" altLang="zh-CN" sz="2400" dirty="0" smtClean="0"/>
              <a:t>Gaussian </a:t>
            </a:r>
            <a:r>
              <a:rPr lang="en-US" altLang="zh-CN" sz="2400" dirty="0"/>
              <a:t>noise </a:t>
            </a:r>
            <a:r>
              <a:rPr lang="en-US" altLang="zh-CN" sz="2400" dirty="0"/>
              <a:t>intensity </a:t>
            </a:r>
            <a:r>
              <a:rPr lang="en-US" altLang="zh-CN" sz="2400" dirty="0" smtClean="0"/>
              <a:t>values is </a:t>
            </a:r>
            <a:r>
              <a:rPr lang="en-US" altLang="zh-CN" sz="2400" dirty="0"/>
              <a:t>either 0 </a:t>
            </a:r>
            <a:r>
              <a:rPr lang="en-US" altLang="zh-CN" sz="2400" dirty="0" smtClean="0"/>
              <a:t>or 255.</a:t>
            </a:r>
          </a:p>
          <a:p>
            <a:pPr latinLnBrk="0"/>
            <a:r>
              <a:rPr lang="en-US" altLang="zh-CN" sz="2400" dirty="0" smtClean="0"/>
              <a:t>No edge </a:t>
            </a:r>
            <a:r>
              <a:rPr lang="en-US" altLang="zh-CN" sz="2400" dirty="0"/>
              <a:t>between any noisy points or between noisy </a:t>
            </a:r>
            <a:r>
              <a:rPr lang="en-US" altLang="zh-CN" sz="2400" dirty="0" smtClean="0"/>
              <a:t>and object points, because the distance </a:t>
            </a:r>
            <a:r>
              <a:rPr lang="en-US" altLang="zh-CN" sz="2400" dirty="0"/>
              <a:t>greater than </a:t>
            </a:r>
            <a:r>
              <a:rPr lang="en-US" altLang="zh-CN" sz="2400" dirty="0" smtClean="0"/>
              <a:t>1.415.</a:t>
            </a:r>
          </a:p>
          <a:p>
            <a:pPr latinLnBrk="0"/>
            <a:r>
              <a:rPr lang="en-US" altLang="zh-CN" sz="2400" dirty="0" smtClean="0"/>
              <a:t>Once </a:t>
            </a:r>
            <a:r>
              <a:rPr lang="en-US" altLang="zh-CN" sz="2400" dirty="0"/>
              <a:t>the Gaussian noise goes above 70%, edges between noisy points are created </a:t>
            </a:r>
            <a:r>
              <a:rPr lang="en-US" altLang="zh-CN" sz="2400" dirty="0" smtClean="0"/>
              <a:t>and this </a:t>
            </a:r>
            <a:r>
              <a:rPr lang="en-US" altLang="zh-CN" sz="2400" dirty="0"/>
              <a:t>will affect the subsequent contour extraction</a:t>
            </a:r>
            <a:r>
              <a:rPr lang="en-US" altLang="zh-CN" sz="2400" dirty="0" smtClean="0"/>
              <a:t>.</a:t>
            </a:r>
          </a:p>
          <a:p>
            <a:pPr latinLnBrk="0"/>
            <a:endParaRPr lang="en-US" altLang="zh-CN" sz="2400" dirty="0" smtClean="0"/>
          </a:p>
          <a:p>
            <a:pPr latinLnBrk="0"/>
            <a:endParaRPr lang="en-US" altLang="zh-CN" sz="2400" dirty="0" smtClean="0"/>
          </a:p>
          <a:p>
            <a:pPr latinLnBrk="0"/>
            <a:endParaRPr lang="en-US" sz="2400" dirty="0"/>
          </a:p>
          <a:p>
            <a:pPr latinLnBrk="0"/>
            <a:endParaRPr lang="en-US" sz="2400" dirty="0" smtClean="0"/>
          </a:p>
          <a:p>
            <a:pPr latinLnBrk="0"/>
            <a:endParaRPr lang="en-US" sz="2400" dirty="0"/>
          </a:p>
          <a:p>
            <a:pPr latinLnBrk="0"/>
            <a:endParaRPr lang="en-US" sz="2400" dirty="0" smtClean="0"/>
          </a:p>
          <a:p>
            <a:pPr marL="0" indent="0">
              <a:buNone/>
            </a:pPr>
            <a:r>
              <a:rPr lang="en-US" altLang="zh-CN" sz="2000" dirty="0" smtClean="0"/>
              <a:t>          Image with noise</a:t>
            </a:r>
            <a:r>
              <a:rPr lang="en-US" altLang="zh-CN" sz="2000" dirty="0"/>
              <a:t>, Extracted point set, Geometric graph </a:t>
            </a:r>
            <a:r>
              <a:rPr lang="en-US" altLang="zh-CN" sz="2000" dirty="0" smtClean="0"/>
              <a:t>constructed</a:t>
            </a:r>
            <a:endParaRPr lang="en-US" sz="20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22721" t="2336" r="23851" b="28119"/>
          <a:stretch/>
        </p:blipFill>
        <p:spPr>
          <a:xfrm>
            <a:off x="37549" y="3645024"/>
            <a:ext cx="9068901" cy="230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Compression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09600"/>
            <a:ext cx="9129046" cy="5791200"/>
          </a:xfrm>
        </p:spPr>
        <p:txBody>
          <a:bodyPr>
            <a:normAutofit/>
          </a:bodyPr>
          <a:lstStyle/>
          <a:p>
            <a:pPr latinLnBrk="0"/>
            <a:r>
              <a:rPr lang="en-US" altLang="zh-CN" dirty="0" smtClean="0"/>
              <a:t>The </a:t>
            </a:r>
            <a:r>
              <a:rPr lang="en-US" altLang="zh-CN" dirty="0"/>
              <a:t>number </a:t>
            </a:r>
            <a:r>
              <a:rPr lang="en-US" altLang="zh-CN" dirty="0" smtClean="0"/>
              <a:t>of pixels </a:t>
            </a:r>
            <a:r>
              <a:rPr lang="en-US" altLang="zh-CN" dirty="0"/>
              <a:t>extracted as the contour are </a:t>
            </a:r>
            <a:r>
              <a:rPr lang="en-US" altLang="zh-CN" dirty="0" smtClean="0"/>
              <a:t>relatively low. The </a:t>
            </a:r>
            <a:r>
              <a:rPr lang="en-US" altLang="zh-CN" dirty="0"/>
              <a:t>number of pixels reduced to </a:t>
            </a:r>
            <a:r>
              <a:rPr lang="en-US" altLang="zh-CN" dirty="0" smtClean="0"/>
              <a:t>2.4% </a:t>
            </a:r>
            <a:r>
              <a:rPr lang="en-US" altLang="zh-CN" dirty="0"/>
              <a:t>- </a:t>
            </a:r>
            <a:r>
              <a:rPr lang="en-US" altLang="zh-CN" dirty="0" smtClean="0"/>
              <a:t>24.3%</a:t>
            </a:r>
            <a:endParaRPr lang="en-US" dirty="0" smtClean="0"/>
          </a:p>
          <a:p>
            <a:pPr lvl="2"/>
            <a:endParaRPr lang="en-US" sz="1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t="15053" b="17213"/>
          <a:stretch/>
        </p:blipFill>
        <p:spPr>
          <a:xfrm>
            <a:off x="49227" y="2010123"/>
            <a:ext cx="8938130" cy="6480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10753" r="9904" b="14981"/>
          <a:stretch/>
        </p:blipFill>
        <p:spPr>
          <a:xfrm>
            <a:off x="244053" y="2734395"/>
            <a:ext cx="8655893" cy="366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4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13663" cy="5976664"/>
          </a:xfrm>
        </p:spPr>
        <p:txBody>
          <a:bodyPr/>
          <a:lstStyle/>
          <a:p>
            <a:pPr latinLnBrk="0"/>
            <a:r>
              <a:rPr lang="en-US" altLang="zh-CN" sz="2400" dirty="0"/>
              <a:t>The extracted contour is </a:t>
            </a:r>
            <a:r>
              <a:rPr lang="en-US" altLang="zh-CN" sz="2400" dirty="0" smtClean="0"/>
              <a:t>more </a:t>
            </a:r>
            <a:r>
              <a:rPr lang="en-US" altLang="zh-CN" sz="2400" dirty="0"/>
              <a:t>compact and </a:t>
            </a:r>
            <a:r>
              <a:rPr lang="en-US" altLang="zh-CN" sz="2400" dirty="0" smtClean="0"/>
              <a:t>smooth.</a:t>
            </a:r>
          </a:p>
          <a:p>
            <a:pPr latinLnBrk="0"/>
            <a:r>
              <a:rPr lang="en-US" altLang="zh-CN" sz="2400" dirty="0"/>
              <a:t>The compression ratio for noisy images is very </a:t>
            </a:r>
            <a:r>
              <a:rPr lang="en-US" altLang="zh-CN" sz="2400" dirty="0" smtClean="0"/>
              <a:t>high.</a:t>
            </a:r>
          </a:p>
          <a:p>
            <a:pPr latinLnBrk="0"/>
            <a:r>
              <a:rPr lang="en-US" altLang="zh-CN" sz="2400" dirty="0"/>
              <a:t>Suitable for </a:t>
            </a:r>
            <a:r>
              <a:rPr lang="en-US" altLang="zh-CN" sz="2400" dirty="0" smtClean="0"/>
              <a:t>Input binary </a:t>
            </a:r>
            <a:r>
              <a:rPr lang="en-US" altLang="zh-CN" sz="2400" dirty="0"/>
              <a:t>images having background noise (MRI scans or satellite images</a:t>
            </a:r>
            <a:r>
              <a:rPr lang="en-US" altLang="zh-CN" sz="2400" dirty="0" smtClean="0"/>
              <a:t>).</a:t>
            </a:r>
          </a:p>
          <a:p>
            <a:pPr marL="342900" lvl="1" indent="-342900" latinLnBrk="0">
              <a:buClr>
                <a:schemeClr val="folHlink"/>
              </a:buClr>
              <a:buSzPct val="60000"/>
            </a:pPr>
            <a:r>
              <a:rPr lang="en-US" altLang="zh-CN" dirty="0"/>
              <a:t>Work with binary images with single object embedded in it.</a:t>
            </a:r>
          </a:p>
          <a:p>
            <a:pPr latinLnBrk="0"/>
            <a:r>
              <a:rPr lang="en-US" altLang="zh-CN" sz="2400" dirty="0" smtClean="0"/>
              <a:t>Future </a:t>
            </a:r>
            <a:r>
              <a:rPr lang="en-US" altLang="zh-CN" sz="2400" dirty="0"/>
              <a:t>work</a:t>
            </a:r>
          </a:p>
          <a:p>
            <a:pPr lvl="1" latinLnBrk="0"/>
            <a:r>
              <a:rPr lang="en-US" altLang="zh-CN" sz="2000" dirty="0" smtClean="0"/>
              <a:t>Contour extraction from grey and color images with multiple objects.</a:t>
            </a:r>
          </a:p>
          <a:p>
            <a:pPr lvl="1" latinLnBrk="0"/>
            <a:r>
              <a:rPr lang="en-US" altLang="zh-CN" sz="2000" dirty="0" smtClean="0"/>
              <a:t>Extraction </a:t>
            </a:r>
            <a:r>
              <a:rPr lang="en-US" altLang="zh-CN" sz="2000" dirty="0"/>
              <a:t>of open contours and hole boundaries from images.</a:t>
            </a:r>
          </a:p>
          <a:p>
            <a:pPr lvl="1" latinLnBrk="0"/>
            <a:r>
              <a:rPr lang="en-US" altLang="zh-CN" sz="2000" dirty="0"/>
              <a:t>Development of an automated medical diagnosis system using contour </a:t>
            </a:r>
            <a:r>
              <a:rPr lang="en-US" altLang="zh-CN" sz="2000" dirty="0" smtClean="0"/>
              <a:t>matching.</a:t>
            </a:r>
          </a:p>
          <a:p>
            <a:pPr lvl="1" latinLnBrk="0"/>
            <a:r>
              <a:rPr lang="en-US" altLang="zh-CN" sz="2000" dirty="0"/>
              <a:t>Use in unsupervised inspection of machine parts for geometric irregularity.</a:t>
            </a:r>
          </a:p>
          <a:p>
            <a:pPr lvl="1" latinLnBrk="0"/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22435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Motivation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5" y="764704"/>
            <a:ext cx="8949534" cy="5636096"/>
          </a:xfrm>
        </p:spPr>
        <p:txBody>
          <a:bodyPr>
            <a:normAutofit/>
          </a:bodyPr>
          <a:lstStyle/>
          <a:p>
            <a:pPr latinLnBrk="0"/>
            <a:r>
              <a:rPr lang="en-US" altLang="zh-CN" dirty="0"/>
              <a:t>The boundary lines of geometric objects </a:t>
            </a:r>
            <a:r>
              <a:rPr lang="en-US" altLang="zh-CN" dirty="0" smtClean="0"/>
              <a:t>in an </a:t>
            </a:r>
            <a:r>
              <a:rPr lang="en-US" altLang="zh-CN" dirty="0"/>
              <a:t>image is </a:t>
            </a:r>
            <a:r>
              <a:rPr lang="en-US" altLang="zh-CN" dirty="0" smtClean="0"/>
              <a:t>a </a:t>
            </a:r>
            <a:r>
              <a:rPr lang="en-US" altLang="zh-CN" dirty="0" smtClean="0"/>
              <a:t>contour. </a:t>
            </a:r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en-US" dirty="0" smtClean="0"/>
          </a:p>
          <a:p>
            <a:pPr lvl="1" latinLnBrk="0"/>
            <a:r>
              <a:rPr lang="en-US" altLang="zh-CN" dirty="0"/>
              <a:t>The computation time will be reduced if the feature extraction are applied on the contour.</a:t>
            </a:r>
          </a:p>
          <a:p>
            <a:pPr lvl="1" latinLnBrk="0"/>
            <a:r>
              <a:rPr lang="en-US" altLang="zh-CN" dirty="0" smtClean="0"/>
              <a:t>Gaussian </a:t>
            </a:r>
            <a:r>
              <a:rPr lang="en-US" altLang="zh-CN" dirty="0"/>
              <a:t>filter reduces the noise, but weakens the contrast across the edges and blend adjacent edges. </a:t>
            </a:r>
            <a:endParaRPr lang="en-US" altLang="zh-CN" dirty="0" smtClean="0"/>
          </a:p>
          <a:p>
            <a:pPr lvl="1" latinLnBrk="0"/>
            <a:r>
              <a:rPr lang="en-US" altLang="zh-CN" dirty="0" smtClean="0"/>
              <a:t>High </a:t>
            </a:r>
            <a:r>
              <a:rPr lang="en-US" altLang="zh-CN" dirty="0"/>
              <a:t>compression ratio and smooth representation compared to pixel based methods</a:t>
            </a:r>
            <a:r>
              <a:rPr lang="en-US" altLang="zh-CN" dirty="0" smtClean="0"/>
              <a:t>.</a:t>
            </a:r>
          </a:p>
          <a:p>
            <a:pPr lvl="1" latinLnBrk="0"/>
            <a:endParaRPr lang="en-US" altLang="zh-CN" dirty="0"/>
          </a:p>
          <a:p>
            <a:endParaRPr lang="en-US" dirty="0" smtClean="0"/>
          </a:p>
          <a:p>
            <a:pPr lvl="2"/>
            <a:endParaRPr lang="en-US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3172" r="2828" b="18012"/>
          <a:stretch/>
        </p:blipFill>
        <p:spPr>
          <a:xfrm>
            <a:off x="491944" y="1791945"/>
            <a:ext cx="3384376" cy="12376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35996" b="24138"/>
          <a:stretch/>
        </p:blipFill>
        <p:spPr>
          <a:xfrm>
            <a:off x="4067944" y="1791945"/>
            <a:ext cx="4680520" cy="12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0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4544" y="609600"/>
            <a:ext cx="9361040" cy="5791200"/>
          </a:xfrm>
        </p:spPr>
        <p:txBody>
          <a:bodyPr>
            <a:normAutofit/>
          </a:bodyPr>
          <a:lstStyle/>
          <a:p>
            <a:pPr lvl="1" latinLnBrk="0"/>
            <a:r>
              <a:rPr lang="en-US" altLang="zh-CN" sz="2800" dirty="0" smtClean="0"/>
              <a:t>This </a:t>
            </a:r>
            <a:r>
              <a:rPr lang="en-US" altLang="zh-CN" sz="2800" dirty="0"/>
              <a:t>paper proposes a </a:t>
            </a:r>
            <a:r>
              <a:rPr lang="en-US" altLang="zh-CN" sz="2800" dirty="0" err="1" smtClean="0"/>
              <a:t>geometrybased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contour extraction approach that works well with noisy binary images.</a:t>
            </a:r>
          </a:p>
          <a:p>
            <a:pPr lvl="2" latinLnBrk="0"/>
            <a:r>
              <a:rPr lang="en-US" altLang="zh-CN" sz="2400" dirty="0" smtClean="0"/>
              <a:t>Color </a:t>
            </a:r>
            <a:r>
              <a:rPr lang="en-US" altLang="zh-CN" sz="2400" dirty="0"/>
              <a:t>segmentation </a:t>
            </a:r>
            <a:r>
              <a:rPr lang="en-US" altLang="zh-CN" sz="2400" dirty="0" smtClean="0"/>
              <a:t>distinguishes </a:t>
            </a:r>
            <a:r>
              <a:rPr lang="en-US" altLang="zh-CN" sz="2400" dirty="0"/>
              <a:t>the object pixels from the background pixels.</a:t>
            </a:r>
            <a:endParaRPr lang="en-US" altLang="zh-CN" sz="2400" dirty="0" smtClean="0"/>
          </a:p>
          <a:p>
            <a:pPr lvl="2" latinLnBrk="0"/>
            <a:r>
              <a:rPr lang="en-US" altLang="zh-CN" sz="2400" dirty="0"/>
              <a:t>All object pattern pixels </a:t>
            </a:r>
            <a:r>
              <a:rPr lang="en-US" altLang="zh-CN" sz="2400" dirty="0" smtClean="0"/>
              <a:t>are </a:t>
            </a:r>
            <a:r>
              <a:rPr lang="en-US" altLang="zh-CN" sz="2400" dirty="0" smtClean="0"/>
              <a:t>extracted as a point </a:t>
            </a:r>
            <a:r>
              <a:rPr lang="en-US" altLang="zh-CN" sz="2400" dirty="0" smtClean="0"/>
              <a:t>set. </a:t>
            </a:r>
            <a:endParaRPr lang="en-US" altLang="zh-CN" sz="2400" dirty="0" smtClean="0"/>
          </a:p>
          <a:p>
            <a:pPr lvl="2" latinLnBrk="0"/>
            <a:r>
              <a:rPr lang="en-US" altLang="zh-CN" sz="2400" dirty="0" smtClean="0"/>
              <a:t>A geometric </a:t>
            </a:r>
            <a:r>
              <a:rPr lang="en-US" altLang="zh-CN" sz="2400" dirty="0"/>
              <a:t>graph </a:t>
            </a:r>
            <a:r>
              <a:rPr lang="en-US" altLang="zh-CN" sz="2400" dirty="0" smtClean="0"/>
              <a:t>is constructed </a:t>
            </a:r>
            <a:r>
              <a:rPr lang="en-US" altLang="zh-CN" sz="2400" dirty="0" smtClean="0"/>
              <a:t>on these extracted </a:t>
            </a:r>
            <a:r>
              <a:rPr lang="en-US" altLang="zh-CN" sz="2400" dirty="0"/>
              <a:t>points</a:t>
            </a:r>
            <a:r>
              <a:rPr lang="en-US" altLang="zh-CN" sz="2400" dirty="0" smtClean="0"/>
              <a:t>,</a:t>
            </a:r>
          </a:p>
          <a:p>
            <a:pPr lvl="2" latinLnBrk="0"/>
            <a:r>
              <a:rPr lang="en-US" altLang="zh-CN" sz="2400" dirty="0" smtClean="0"/>
              <a:t>All </a:t>
            </a:r>
            <a:r>
              <a:rPr lang="en-US" altLang="zh-CN" sz="2400" dirty="0"/>
              <a:t>border points are connected </a:t>
            </a:r>
            <a:r>
              <a:rPr lang="en-US" altLang="zh-CN" sz="2400" dirty="0" smtClean="0"/>
              <a:t>by using the </a:t>
            </a:r>
            <a:r>
              <a:rPr lang="en-US" altLang="zh-CN" sz="2400" dirty="0"/>
              <a:t>clockwise turn angle </a:t>
            </a:r>
            <a:r>
              <a:rPr lang="en-US" altLang="zh-CN" sz="2400" dirty="0" smtClean="0"/>
              <a:t>at each </a:t>
            </a:r>
            <a:r>
              <a:rPr lang="en-US" altLang="zh-CN" sz="2400" dirty="0"/>
              <a:t>border point. </a:t>
            </a:r>
            <a:endParaRPr lang="en-US" altLang="zh-CN" sz="2400" dirty="0" smtClean="0"/>
          </a:p>
          <a:p>
            <a:pPr lvl="2" latinLnBrk="0"/>
            <a:r>
              <a:rPr lang="en-US" altLang="zh-CN" sz="2400" dirty="0"/>
              <a:t>T</a:t>
            </a:r>
            <a:r>
              <a:rPr lang="en-US" altLang="zh-CN" sz="2400" dirty="0" smtClean="0"/>
              <a:t>he </a:t>
            </a:r>
            <a:r>
              <a:rPr lang="en-US" altLang="zh-CN" sz="2400" dirty="0"/>
              <a:t>extracted contour is simplified using </a:t>
            </a:r>
            <a:r>
              <a:rPr lang="en-US" altLang="zh-CN" sz="2400" dirty="0" err="1" smtClean="0"/>
              <a:t>collinearity</a:t>
            </a:r>
            <a:r>
              <a:rPr lang="en-US" altLang="zh-CN" sz="2400" dirty="0" smtClean="0"/>
              <a:t> check</a:t>
            </a:r>
            <a:r>
              <a:rPr lang="en-US" altLang="zh-CN" sz="2400" dirty="0"/>
              <a:t>.</a:t>
            </a:r>
            <a:endParaRPr lang="en-US" altLang="zh-CN" sz="2400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84" r="837"/>
          <a:stretch/>
        </p:blipFill>
        <p:spPr>
          <a:xfrm>
            <a:off x="66882" y="4941168"/>
            <a:ext cx="901023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8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Point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908720"/>
            <a:ext cx="8976645" cy="5492080"/>
          </a:xfrm>
        </p:spPr>
        <p:txBody>
          <a:bodyPr>
            <a:normAutofit/>
          </a:bodyPr>
          <a:lstStyle/>
          <a:p>
            <a:pPr lvl="1" latinLnBrk="0"/>
            <a:r>
              <a:rPr lang="en-US" altLang="zh-CN" sz="2800" dirty="0" smtClean="0"/>
              <a:t>A </a:t>
            </a:r>
            <a:r>
              <a:rPr lang="en-US" altLang="zh-CN" sz="2800" dirty="0"/>
              <a:t>color </a:t>
            </a:r>
            <a:r>
              <a:rPr lang="en-US" altLang="zh-CN" sz="2800" dirty="0" smtClean="0"/>
              <a:t>segmentation </a:t>
            </a:r>
            <a:r>
              <a:rPr lang="en-US" altLang="zh-CN" sz="2800" dirty="0" smtClean="0"/>
              <a:t>extract </a:t>
            </a:r>
            <a:r>
              <a:rPr lang="en-US" altLang="zh-CN" sz="2800" dirty="0"/>
              <a:t>the object pattern from the image</a:t>
            </a:r>
            <a:r>
              <a:rPr lang="en-US" altLang="zh-CN" sz="2800" dirty="0" smtClean="0"/>
              <a:t>.</a:t>
            </a:r>
          </a:p>
          <a:p>
            <a:pPr lvl="1" latinLnBrk="0"/>
            <a:r>
              <a:rPr lang="en-US" altLang="zh-CN" sz="2800" dirty="0" smtClean="0"/>
              <a:t>The </a:t>
            </a:r>
            <a:r>
              <a:rPr lang="en-US" altLang="zh-CN" sz="2800" dirty="0"/>
              <a:t>foreground pixels are transformed into a set of points.</a:t>
            </a:r>
          </a:p>
          <a:p>
            <a:pPr lvl="1"/>
            <a:endParaRPr lang="en-US" altLang="zh-CN" sz="3200" dirty="0" smtClean="0"/>
          </a:p>
          <a:p>
            <a:pPr lvl="1"/>
            <a:endParaRPr lang="en-US" altLang="zh-CN" sz="3200" dirty="0"/>
          </a:p>
          <a:p>
            <a:pPr marL="0" indent="0">
              <a:buNone/>
            </a:pPr>
            <a:endParaRPr lang="en-US" altLang="zh-CN" sz="3200" dirty="0" smtClean="0"/>
          </a:p>
          <a:p>
            <a:pPr marL="0" indent="0">
              <a:buNone/>
            </a:pPr>
            <a:endParaRPr lang="en-US" altLang="zh-CN" sz="3200" dirty="0"/>
          </a:p>
          <a:p>
            <a:pPr marL="0" indent="0">
              <a:buNone/>
            </a:pPr>
            <a:r>
              <a:rPr lang="en-US" altLang="zh-CN" sz="2000" dirty="0" smtClean="0"/>
              <a:t>              </a:t>
            </a:r>
            <a:r>
              <a:rPr lang="en-US" altLang="zh-CN" sz="2000" dirty="0" smtClean="0"/>
              <a:t>(</a:t>
            </a:r>
            <a:r>
              <a:rPr lang="en-US" altLang="zh-CN" sz="2000" dirty="0"/>
              <a:t>a) Sampled </a:t>
            </a:r>
            <a:r>
              <a:rPr lang="en-US" altLang="zh-CN" sz="2000" dirty="0" smtClean="0"/>
              <a:t>part of Input </a:t>
            </a:r>
            <a:r>
              <a:rPr lang="en-US" altLang="zh-CN" sz="2000" dirty="0"/>
              <a:t>image with </a:t>
            </a:r>
            <a:r>
              <a:rPr lang="en-US" altLang="zh-CN" sz="2000" dirty="0" smtClean="0"/>
              <a:t>object pattern </a:t>
            </a:r>
            <a:r>
              <a:rPr lang="en-US" altLang="zh-CN" sz="2000" dirty="0"/>
              <a:t>in white </a:t>
            </a:r>
            <a:r>
              <a:rPr lang="en-US" altLang="zh-CN" sz="2000" dirty="0" smtClean="0"/>
              <a:t>color</a:t>
            </a:r>
          </a:p>
          <a:p>
            <a:pPr marL="0" indent="0">
              <a:buNone/>
            </a:pPr>
            <a:r>
              <a:rPr lang="en-US" altLang="zh-CN" sz="2000" dirty="0" smtClean="0"/>
              <a:t> </a:t>
            </a:r>
            <a:r>
              <a:rPr lang="en-US" altLang="zh-CN" sz="2000" dirty="0" smtClean="0"/>
              <a:t>             (</a:t>
            </a:r>
            <a:r>
              <a:rPr lang="en-US" altLang="zh-CN" sz="2000" dirty="0"/>
              <a:t>b) Corresponding </a:t>
            </a:r>
            <a:r>
              <a:rPr lang="en-US" altLang="zh-CN" sz="2000" dirty="0" smtClean="0"/>
              <a:t>points</a:t>
            </a:r>
          </a:p>
          <a:p>
            <a:pPr lvl="1"/>
            <a:endParaRPr lang="en-US" altLang="zh-CN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sz="1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b="4939"/>
          <a:stretch/>
        </p:blipFill>
        <p:spPr>
          <a:xfrm>
            <a:off x="2283368" y="2924944"/>
            <a:ext cx="4577264" cy="205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Geometric Graph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764704"/>
            <a:ext cx="8976645" cy="563609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3000" dirty="0" smtClean="0"/>
              <a:t>If less than the </a:t>
            </a:r>
            <a:r>
              <a:rPr lang="en-US" altLang="zh-CN" sz="3000" dirty="0"/>
              <a:t>threshold </a:t>
            </a:r>
            <a:r>
              <a:rPr lang="en-US" altLang="zh-CN" sz="3000" dirty="0" smtClean="0"/>
              <a:t>1.415</a:t>
            </a:r>
            <a:r>
              <a:rPr lang="en-US" altLang="zh-CN" sz="3000" i="1" dirty="0" smtClean="0"/>
              <a:t>, </a:t>
            </a:r>
            <a:r>
              <a:rPr lang="en-US" altLang="zh-CN" sz="3000" dirty="0" smtClean="0"/>
              <a:t> </a:t>
            </a:r>
            <a:r>
              <a:rPr lang="en-US" altLang="zh-CN" sz="3000" dirty="0" smtClean="0"/>
              <a:t>connect two points</a:t>
            </a:r>
            <a:endParaRPr lang="en-US" altLang="zh-CN" sz="3000" dirty="0"/>
          </a:p>
          <a:p>
            <a:pPr lvl="1"/>
            <a:endParaRPr lang="en-US" altLang="zh-CN" sz="2900" dirty="0" smtClean="0"/>
          </a:p>
          <a:p>
            <a:pPr lvl="1"/>
            <a:endParaRPr lang="en-US" altLang="zh-CN" sz="2900" dirty="0"/>
          </a:p>
          <a:p>
            <a:pPr marL="457200" lvl="1" indent="0">
              <a:buNone/>
            </a:pPr>
            <a:endParaRPr lang="en-US" altLang="zh-CN" sz="2900" dirty="0" smtClean="0"/>
          </a:p>
          <a:p>
            <a:pPr marL="457200" lvl="1" indent="0">
              <a:buNone/>
            </a:pPr>
            <a:endParaRPr lang="en-US" altLang="zh-CN" sz="2900" dirty="0" smtClean="0"/>
          </a:p>
          <a:p>
            <a:pPr marL="0" indent="0">
              <a:buNone/>
            </a:pPr>
            <a:r>
              <a:rPr lang="en-US" altLang="zh-CN" dirty="0" smtClean="0"/>
              <a:t>            </a:t>
            </a:r>
            <a:r>
              <a:rPr lang="en-US" altLang="zh-CN" sz="2200" dirty="0" smtClean="0"/>
              <a:t>(</a:t>
            </a:r>
            <a:r>
              <a:rPr lang="en-US" altLang="zh-CN" sz="2200" dirty="0"/>
              <a:t>a) using parameter </a:t>
            </a:r>
            <a:r>
              <a:rPr lang="en-US" altLang="zh-CN" sz="2200" dirty="0" smtClean="0"/>
              <a:t>value </a:t>
            </a:r>
            <a:r>
              <a:rPr lang="en-US" altLang="zh-CN" sz="2200" i="1" dirty="0" smtClean="0"/>
              <a:t>l </a:t>
            </a:r>
            <a:r>
              <a:rPr lang="en-US" altLang="zh-CN" sz="2200" dirty="0" smtClean="0"/>
              <a:t>,  (</a:t>
            </a:r>
            <a:r>
              <a:rPr lang="en-US" altLang="zh-CN" sz="2200" dirty="0"/>
              <a:t>b) linking a point from </a:t>
            </a:r>
            <a:r>
              <a:rPr lang="en-US" altLang="zh-CN" sz="2200" dirty="0" smtClean="0"/>
              <a:t>edge.</a:t>
            </a:r>
            <a:endParaRPr lang="en-US" altLang="zh-CN" sz="2200" dirty="0"/>
          </a:p>
          <a:p>
            <a:pPr marL="0" indent="0">
              <a:buNone/>
            </a:pPr>
            <a:endParaRPr lang="en-US" altLang="zh-CN" sz="2200" dirty="0" smtClean="0"/>
          </a:p>
          <a:p>
            <a:pPr marL="0" indent="0">
              <a:buNone/>
            </a:pPr>
            <a:endParaRPr lang="en-US" altLang="zh-CN" sz="2200" dirty="0"/>
          </a:p>
          <a:p>
            <a:pPr marL="0" indent="0">
              <a:buNone/>
            </a:pPr>
            <a:endParaRPr lang="en-US" altLang="zh-CN" sz="2200" dirty="0" smtClean="0"/>
          </a:p>
          <a:p>
            <a:pPr marL="0" indent="0">
              <a:buNone/>
            </a:pPr>
            <a:endParaRPr lang="en-US" altLang="zh-CN" sz="2200" dirty="0" smtClean="0"/>
          </a:p>
          <a:p>
            <a:pPr marL="0" indent="0">
              <a:buNone/>
            </a:pPr>
            <a:endParaRPr lang="en-US" altLang="zh-CN" sz="2200" dirty="0"/>
          </a:p>
          <a:p>
            <a:pPr marL="0" indent="0">
              <a:buNone/>
            </a:pPr>
            <a:r>
              <a:rPr lang="en-US" altLang="zh-CN" sz="2200" dirty="0" smtClean="0"/>
              <a:t>     Left</a:t>
            </a:r>
            <a:r>
              <a:rPr lang="en-US" altLang="zh-CN" sz="2200" dirty="0"/>
              <a:t>: Input point set, </a:t>
            </a:r>
            <a:endParaRPr lang="en-US" altLang="zh-CN" sz="2200" dirty="0" smtClean="0"/>
          </a:p>
          <a:p>
            <a:pPr marL="0" indent="0">
              <a:buNone/>
            </a:pPr>
            <a:r>
              <a:rPr lang="en-US" altLang="zh-CN" sz="2200" dirty="0"/>
              <a:t> </a:t>
            </a:r>
            <a:r>
              <a:rPr lang="en-US" altLang="zh-CN" sz="2200" dirty="0" smtClean="0"/>
              <a:t>    Middle</a:t>
            </a:r>
            <a:r>
              <a:rPr lang="en-US" altLang="zh-CN" sz="2200" dirty="0"/>
              <a:t>: Corresponding geometric graph with </a:t>
            </a:r>
            <a:r>
              <a:rPr lang="en-US" altLang="zh-CN" sz="2200" dirty="0" smtClean="0"/>
              <a:t>appropriate </a:t>
            </a:r>
            <a:r>
              <a:rPr lang="en-US" altLang="zh-CN" sz="2200" dirty="0"/>
              <a:t>value of </a:t>
            </a:r>
            <a:r>
              <a:rPr lang="en-US" altLang="zh-CN" sz="2200" i="1" dirty="0"/>
              <a:t>l</a:t>
            </a:r>
            <a:r>
              <a:rPr lang="en-US" altLang="zh-CN" sz="2200" dirty="0"/>
              <a:t>, </a:t>
            </a:r>
            <a:endParaRPr lang="en-US" altLang="zh-CN" sz="2200" dirty="0" smtClean="0"/>
          </a:p>
          <a:p>
            <a:pPr marL="0" indent="0">
              <a:buNone/>
            </a:pPr>
            <a:r>
              <a:rPr lang="en-US" altLang="zh-CN" sz="2200" dirty="0"/>
              <a:t> </a:t>
            </a:r>
            <a:r>
              <a:rPr lang="en-US" altLang="zh-CN" sz="2200" dirty="0" smtClean="0"/>
              <a:t>    </a:t>
            </a:r>
            <a:r>
              <a:rPr lang="en-US" altLang="zh-CN" sz="2200" dirty="0" smtClean="0"/>
              <a:t>Right</a:t>
            </a:r>
            <a:r>
              <a:rPr lang="en-US" altLang="zh-CN" sz="2200" dirty="0"/>
              <a:t>: Contour extracted by </a:t>
            </a:r>
            <a:r>
              <a:rPr lang="en-US" altLang="zh-CN" sz="2200" dirty="0" smtClean="0"/>
              <a:t>this </a:t>
            </a:r>
            <a:r>
              <a:rPr lang="en-US" altLang="zh-CN" sz="2200" dirty="0"/>
              <a:t>algorithm.</a:t>
            </a:r>
          </a:p>
          <a:p>
            <a:pPr marL="0" indent="0">
              <a:buNone/>
            </a:pPr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sz="1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b="17613"/>
          <a:stretch/>
        </p:blipFill>
        <p:spPr>
          <a:xfrm>
            <a:off x="1931469" y="1241530"/>
            <a:ext cx="5143614" cy="18402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1808" t="-1" r="9682" b="34095"/>
          <a:stretch/>
        </p:blipFill>
        <p:spPr>
          <a:xfrm>
            <a:off x="14954" y="3501008"/>
            <a:ext cx="9056643" cy="163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Point Linking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33400"/>
            <a:ext cx="8812087" cy="5867400"/>
          </a:xfrm>
        </p:spPr>
        <p:txBody>
          <a:bodyPr>
            <a:normAutofit/>
          </a:bodyPr>
          <a:lstStyle/>
          <a:p>
            <a:pPr latinLnBrk="0"/>
            <a:r>
              <a:rPr lang="en-US" altLang="zh-CN" dirty="0" smtClean="0"/>
              <a:t>v</a:t>
            </a:r>
            <a:r>
              <a:rPr lang="en-US" altLang="zh-CN" sz="1600" dirty="0" smtClean="0"/>
              <a:t>1</a:t>
            </a:r>
            <a:r>
              <a:rPr lang="en-US" altLang="zh-CN" dirty="0" smtClean="0"/>
              <a:t>: least </a:t>
            </a:r>
            <a:r>
              <a:rPr lang="en-US" altLang="zh-CN" dirty="0" smtClean="0"/>
              <a:t>x value, </a:t>
            </a:r>
            <a:r>
              <a:rPr lang="en-US" altLang="zh-CN" dirty="0" smtClean="0"/>
              <a:t>number of edges greater than 1. then </a:t>
            </a:r>
            <a:r>
              <a:rPr lang="en-US" altLang="zh-CN" dirty="0"/>
              <a:t>least </a:t>
            </a:r>
            <a:r>
              <a:rPr lang="en-US" altLang="zh-CN" dirty="0" smtClean="0"/>
              <a:t>y value</a:t>
            </a:r>
            <a:r>
              <a:rPr lang="en-US" altLang="zh-CN" dirty="0"/>
              <a:t>. Origin point lies at the top left. </a:t>
            </a:r>
            <a:endParaRPr lang="en-US" altLang="zh-CN" dirty="0" smtClean="0"/>
          </a:p>
          <a:p>
            <a:pPr latinLnBrk="0"/>
            <a:r>
              <a:rPr lang="en-US" altLang="zh-CN" dirty="0" smtClean="0"/>
              <a:t>v</a:t>
            </a:r>
            <a:r>
              <a:rPr lang="en-US" altLang="zh-CN" sz="1600" dirty="0" smtClean="0"/>
              <a:t>2</a:t>
            </a:r>
            <a:r>
              <a:rPr lang="en-US" altLang="zh-CN" dirty="0" smtClean="0"/>
              <a:t>: x</a:t>
            </a:r>
            <a:r>
              <a:rPr lang="en-US" altLang="zh-CN" sz="1600" dirty="0" smtClean="0"/>
              <a:t>2</a:t>
            </a:r>
            <a:r>
              <a:rPr lang="en-US" altLang="zh-CN" dirty="0" smtClean="0"/>
              <a:t> </a:t>
            </a:r>
            <a:r>
              <a:rPr lang="en-US" altLang="zh-CN" dirty="0"/>
              <a:t>≥ </a:t>
            </a:r>
            <a:r>
              <a:rPr lang="en-US" altLang="zh-CN" dirty="0" smtClean="0"/>
              <a:t>x</a:t>
            </a:r>
            <a:r>
              <a:rPr lang="en-US" altLang="zh-CN" sz="1600" dirty="0" smtClean="0"/>
              <a:t>1</a:t>
            </a:r>
            <a:r>
              <a:rPr lang="en-US" altLang="zh-CN" dirty="0" smtClean="0"/>
              <a:t> and y</a:t>
            </a:r>
            <a:r>
              <a:rPr lang="en-US" altLang="zh-CN" sz="1600" dirty="0" smtClean="0"/>
              <a:t>2</a:t>
            </a:r>
            <a:r>
              <a:rPr lang="en-US" altLang="zh-CN" dirty="0" smtClean="0"/>
              <a:t>&gt;y</a:t>
            </a:r>
            <a:r>
              <a:rPr lang="en-US" altLang="zh-CN" sz="1600" dirty="0" smtClean="0"/>
              <a:t>1</a:t>
            </a:r>
            <a:r>
              <a:rPr lang="en-US" altLang="zh-CN" dirty="0" smtClean="0"/>
              <a:t>.</a:t>
            </a:r>
          </a:p>
          <a:p>
            <a:pPr latinLnBrk="0"/>
            <a:r>
              <a:rPr lang="en-US" altLang="zh-CN" dirty="0" err="1" smtClean="0"/>
              <a:t>v</a:t>
            </a:r>
            <a:r>
              <a:rPr lang="en-US" altLang="zh-CN" sz="1600" dirty="0" err="1" smtClean="0"/>
              <a:t>q</a:t>
            </a:r>
            <a:r>
              <a:rPr lang="en-US" altLang="zh-CN" dirty="0" smtClean="0"/>
              <a:t>: largest </a:t>
            </a:r>
            <a:r>
              <a:rPr lang="en-US" altLang="zh-CN" dirty="0"/>
              <a:t>clockwise turn angle as the next candidate point</a:t>
            </a:r>
          </a:p>
          <a:p>
            <a:pPr marL="0" indent="0" latinLnBrk="0">
              <a:buNone/>
            </a:pP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26264"/>
          <a:stretch/>
        </p:blipFill>
        <p:spPr>
          <a:xfrm>
            <a:off x="539552" y="2894941"/>
            <a:ext cx="5854978" cy="34366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23437" t="17324"/>
          <a:stretch/>
        </p:blipFill>
        <p:spPr>
          <a:xfrm>
            <a:off x="3203848" y="2551299"/>
            <a:ext cx="3528392" cy="3436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l="2553" r="8245"/>
          <a:stretch/>
        </p:blipFill>
        <p:spPr>
          <a:xfrm>
            <a:off x="5508104" y="4437112"/>
            <a:ext cx="3318005" cy="172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3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Noise </a:t>
            </a:r>
            <a:r>
              <a:rPr lang="en-US" b="1" dirty="0" smtClean="0"/>
              <a:t>Point </a:t>
            </a:r>
            <a:r>
              <a:rPr lang="en-US" altLang="zh-CN" b="1" dirty="0" smtClean="0"/>
              <a:t>Positions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838200"/>
            <a:ext cx="8976645" cy="5562600"/>
          </a:xfrm>
        </p:spPr>
        <p:txBody>
          <a:bodyPr>
            <a:normAutofit/>
          </a:bodyPr>
          <a:lstStyle/>
          <a:p>
            <a:pPr latinLnBrk="0"/>
            <a:r>
              <a:rPr lang="en-US" altLang="zh-CN" dirty="0"/>
              <a:t>Case 3 and 4 </a:t>
            </a:r>
            <a:r>
              <a:rPr lang="en-US" altLang="zh-CN" dirty="0" smtClean="0"/>
              <a:t>add (remove) an </a:t>
            </a:r>
            <a:r>
              <a:rPr lang="en-US" altLang="zh-CN" dirty="0"/>
              <a:t>object point from </a:t>
            </a:r>
            <a:r>
              <a:rPr lang="en-US" altLang="zh-CN" dirty="0"/>
              <a:t>contour, </a:t>
            </a:r>
            <a:r>
              <a:rPr lang="en-US" altLang="zh-CN" dirty="0" smtClean="0"/>
              <a:t>others </a:t>
            </a:r>
            <a:r>
              <a:rPr lang="en-US" altLang="zh-CN" dirty="0"/>
              <a:t>have </a:t>
            </a:r>
            <a:r>
              <a:rPr lang="en-US" altLang="zh-CN" dirty="0"/>
              <a:t>no impact on </a:t>
            </a:r>
            <a:r>
              <a:rPr lang="en-US" altLang="zh-CN" dirty="0" smtClean="0"/>
              <a:t>contour.</a:t>
            </a:r>
            <a:endParaRPr lang="en-US" altLang="zh-CN" dirty="0"/>
          </a:p>
          <a:p>
            <a:pPr latinLnBrk="0"/>
            <a:r>
              <a:rPr lang="en-US" altLang="zh-CN" dirty="0" smtClean="0"/>
              <a:t>As </a:t>
            </a:r>
            <a:r>
              <a:rPr lang="en-US" altLang="zh-CN" dirty="0"/>
              <a:t>the object size increases, the visual impact of false positives and true negatives on the extracted contour becomes more negligible.</a:t>
            </a:r>
          </a:p>
          <a:p>
            <a:pPr latinLnBrk="0"/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</a:t>
            </a:r>
            <a:r>
              <a:rPr lang="en-US" altLang="zh-CN" dirty="0" smtClean="0"/>
              <a:t> </a:t>
            </a:r>
            <a:r>
              <a:rPr lang="en-US" altLang="zh-CN" sz="2000" dirty="0" smtClean="0"/>
              <a:t>Possible positions for </a:t>
            </a:r>
            <a:r>
              <a:rPr lang="en-US" altLang="zh-CN" sz="2000" dirty="0"/>
              <a:t>the occurrence of noise</a:t>
            </a:r>
            <a:endParaRPr lang="en-US" altLang="zh-CN" sz="2000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39154" t="8823" r="438" b="17647"/>
          <a:stretch/>
        </p:blipFill>
        <p:spPr>
          <a:xfrm>
            <a:off x="434823" y="3284984"/>
            <a:ext cx="8136905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2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Contour Simplification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836712"/>
            <a:ext cx="8976645" cy="5564088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3200" dirty="0" smtClean="0"/>
              <a:t>Reduce </a:t>
            </a:r>
            <a:r>
              <a:rPr lang="en-US" altLang="zh-CN" sz="3200" dirty="0"/>
              <a:t>the space needed to store the </a:t>
            </a:r>
            <a:r>
              <a:rPr lang="en-US" altLang="zh-CN" sz="3200" dirty="0" smtClean="0"/>
              <a:t>contour.</a:t>
            </a:r>
          </a:p>
          <a:p>
            <a:pPr latinLnBrk="0"/>
            <a:r>
              <a:rPr lang="en-US" altLang="zh-CN" sz="3200" dirty="0" smtClean="0"/>
              <a:t>Simplification </a:t>
            </a:r>
            <a:r>
              <a:rPr lang="en-US" altLang="zh-CN" sz="3200" dirty="0"/>
              <a:t>is based on the fact </a:t>
            </a:r>
            <a:r>
              <a:rPr lang="en-US" altLang="zh-CN" sz="3200" dirty="0"/>
              <a:t>of the </a:t>
            </a:r>
            <a:r>
              <a:rPr lang="en-US" altLang="zh-CN" sz="3200" dirty="0"/>
              <a:t>high probability for the existence of collinear points.</a:t>
            </a:r>
          </a:p>
          <a:p>
            <a:pPr lvl="1" latinLnBrk="0"/>
            <a:endParaRPr lang="en-US" altLang="zh-CN" sz="2900" dirty="0" smtClean="0"/>
          </a:p>
          <a:p>
            <a:pPr lvl="1" latinLnBrk="0"/>
            <a:endParaRPr lang="en-US" altLang="zh-CN" sz="2900" dirty="0"/>
          </a:p>
          <a:p>
            <a:pPr lvl="1" latinLnBrk="0"/>
            <a:endParaRPr lang="en-US" altLang="zh-CN" sz="2900" dirty="0" smtClean="0"/>
          </a:p>
          <a:p>
            <a:pPr marL="457200" lvl="1" indent="0" latinLnBrk="0">
              <a:buNone/>
            </a:pPr>
            <a:endParaRPr lang="en-US" altLang="zh-CN" sz="2900" dirty="0" smtClean="0"/>
          </a:p>
          <a:p>
            <a:pPr marL="0" indent="0" latinLnBrk="0">
              <a:buNone/>
            </a:pPr>
            <a:r>
              <a:rPr lang="en-US" altLang="zh-CN" sz="2000" dirty="0" smtClean="0"/>
              <a:t>       </a:t>
            </a:r>
            <a:r>
              <a:rPr lang="en-US" altLang="zh-CN" sz="2000" dirty="0" smtClean="0"/>
              <a:t>     </a:t>
            </a:r>
            <a:r>
              <a:rPr lang="en-US" altLang="zh-CN" sz="2000" dirty="0" smtClean="0"/>
              <a:t>Left</a:t>
            </a:r>
            <a:r>
              <a:rPr lang="en-US" altLang="zh-CN" sz="2000" dirty="0"/>
              <a:t>: A sample contour, </a:t>
            </a:r>
            <a:endParaRPr lang="en-US" altLang="zh-CN" sz="2000" dirty="0" smtClean="0"/>
          </a:p>
          <a:p>
            <a:pPr marL="0" indent="0" latinLnBrk="0"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       </a:t>
            </a:r>
            <a:r>
              <a:rPr lang="en-US" altLang="zh-CN" sz="2000" dirty="0" smtClean="0"/>
              <a:t>Middle</a:t>
            </a:r>
            <a:r>
              <a:rPr lang="en-US" altLang="zh-CN" sz="2000" dirty="0"/>
              <a:t>: Points selected after contour </a:t>
            </a:r>
            <a:r>
              <a:rPr lang="en-US" altLang="zh-CN" sz="2000" dirty="0" smtClean="0"/>
              <a:t>simplification</a:t>
            </a:r>
            <a:r>
              <a:rPr lang="en-US" altLang="zh-CN" sz="2000" dirty="0" smtClean="0"/>
              <a:t>, </a:t>
            </a:r>
            <a:endParaRPr lang="en-US" altLang="zh-CN" sz="2000" dirty="0" smtClean="0"/>
          </a:p>
          <a:p>
            <a:pPr marL="0" indent="0" latinLnBrk="0"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       </a:t>
            </a:r>
            <a:r>
              <a:rPr lang="en-US" altLang="zh-CN" sz="2000" dirty="0" smtClean="0"/>
              <a:t>Right</a:t>
            </a:r>
            <a:r>
              <a:rPr lang="en-US" altLang="zh-CN" sz="2000" dirty="0"/>
              <a:t>: Simplified contour.</a:t>
            </a:r>
          </a:p>
          <a:p>
            <a:pPr lvl="1"/>
            <a:endParaRPr lang="en-US" altLang="zh-CN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sz="1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b="23077"/>
          <a:stretch/>
        </p:blipFill>
        <p:spPr>
          <a:xfrm>
            <a:off x="1187624" y="2852936"/>
            <a:ext cx="627262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Contour </a:t>
            </a:r>
            <a:r>
              <a:rPr lang="en-US" b="1" dirty="0" smtClean="0"/>
              <a:t>Simplification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533400"/>
            <a:ext cx="8976645" cy="5867400"/>
          </a:xfrm>
        </p:spPr>
        <p:txBody>
          <a:bodyPr>
            <a:normAutofit/>
          </a:bodyPr>
          <a:lstStyle/>
          <a:p>
            <a:pPr latinLnBrk="0"/>
            <a:r>
              <a:rPr lang="en-US" altLang="zh-CN" dirty="0" smtClean="0"/>
              <a:t>p</a:t>
            </a:r>
            <a:r>
              <a:rPr lang="en-US" altLang="zh-CN" sz="1600" dirty="0" smtClean="0"/>
              <a:t>i</a:t>
            </a:r>
            <a:r>
              <a:rPr lang="en-US" altLang="zh-CN" dirty="0" smtClean="0"/>
              <a:t> is considered as an irregularity when the area of </a:t>
            </a:r>
            <a:r>
              <a:rPr lang="en-US" altLang="zh-CN" dirty="0" err="1" smtClean="0"/>
              <a:t>Δp</a:t>
            </a:r>
            <a:r>
              <a:rPr lang="en-US" altLang="zh-CN" sz="1600" dirty="0" err="1" smtClean="0"/>
              <a:t>i</a:t>
            </a:r>
            <a:r>
              <a:rPr lang="en-US" altLang="zh-CN" dirty="0" err="1" smtClean="0"/>
              <a:t>p</a:t>
            </a:r>
            <a:r>
              <a:rPr lang="en-US" altLang="zh-CN" sz="1600" dirty="0" err="1" smtClean="0"/>
              <a:t>j</a:t>
            </a:r>
            <a:r>
              <a:rPr lang="en-US" altLang="zh-CN" dirty="0" err="1" smtClean="0"/>
              <a:t>p</a:t>
            </a:r>
            <a:r>
              <a:rPr lang="en-US" altLang="zh-CN" sz="1600" dirty="0" err="1" smtClean="0"/>
              <a:t>k</a:t>
            </a:r>
            <a:r>
              <a:rPr lang="en-US" altLang="zh-CN" dirty="0" smtClean="0"/>
              <a:t> is less than parameter ‘  ’. </a:t>
            </a:r>
          </a:p>
          <a:p>
            <a:pPr latinLnBrk="0"/>
            <a:r>
              <a:rPr lang="en-US" altLang="zh-CN" dirty="0" smtClean="0"/>
              <a:t>small irregularities is noise. p </a:t>
            </a:r>
            <a:r>
              <a:rPr lang="en-US" altLang="zh-CN" dirty="0"/>
              <a:t>denotes number of </a:t>
            </a:r>
            <a:r>
              <a:rPr lang="en-US" altLang="zh-CN" dirty="0" smtClean="0"/>
              <a:t>pixels needed </a:t>
            </a:r>
            <a:r>
              <a:rPr lang="en-US" altLang="zh-CN" dirty="0"/>
              <a:t>to represent the </a:t>
            </a:r>
            <a:r>
              <a:rPr lang="en-US" altLang="zh-CN" dirty="0" smtClean="0"/>
              <a:t>contour.</a:t>
            </a:r>
            <a:endParaRPr lang="en-US" dirty="0" smtClean="0"/>
          </a:p>
          <a:p>
            <a:pPr lvl="2"/>
            <a:endParaRPr lang="en-US" sz="1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b="10760"/>
          <a:stretch/>
        </p:blipFill>
        <p:spPr>
          <a:xfrm>
            <a:off x="702662" y="2420888"/>
            <a:ext cx="7738675" cy="3888432"/>
          </a:xfrm>
          <a:prstGeom prst="rect">
            <a:avLst/>
          </a:prstGeom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072124"/>
              </p:ext>
            </p:extLst>
          </p:nvPr>
        </p:nvGraphicFramePr>
        <p:xfrm>
          <a:off x="5148064" y="1066800"/>
          <a:ext cx="288032" cy="379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4" imgW="152280" imgH="203040" progId="Equation.DSMT4">
                  <p:embed/>
                </p:oleObj>
              </mc:Choice>
              <mc:Fallback>
                <p:oleObj name="Equation" r:id="rId4" imgW="152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48064" y="1066800"/>
                        <a:ext cx="288032" cy="379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827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slab2006-Eng">
  <a:themeElements>
    <a:clrScheme name="1_islab2006-Eng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islab2006-Eng">
      <a:majorFont>
        <a:latin typeface="Microsoft Sans Serif"/>
        <a:ea typeface="굴림"/>
        <a:cs typeface=""/>
      </a:majorFont>
      <a:minorFont>
        <a:latin typeface="Microsoft Sans Serif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islab2006-Eng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lab2006-Eng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lab2006-Eng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39164</TotalTime>
  <Words>801</Words>
  <Application>Microsoft Office PowerPoint</Application>
  <PresentationFormat>全屏显示(4:3)</PresentationFormat>
  <Paragraphs>144</Paragraphs>
  <Slides>15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굴림</vt:lpstr>
      <vt:lpstr>MS PGothic</vt:lpstr>
      <vt:lpstr>휴먼명조</vt:lpstr>
      <vt:lpstr>Arial</vt:lpstr>
      <vt:lpstr>Arial Narrow</vt:lpstr>
      <vt:lpstr>Cambria</vt:lpstr>
      <vt:lpstr>Microsoft Sans Serif</vt:lpstr>
      <vt:lpstr>Tahoma</vt:lpstr>
      <vt:lpstr>Times New Roman</vt:lpstr>
      <vt:lpstr>Wingdings</vt:lpstr>
      <vt:lpstr>1_islab2006-Eng</vt:lpstr>
      <vt:lpstr>MathType 6.0 Equation</vt:lpstr>
      <vt:lpstr>A Graph based Geometric Approach to Contour Extraction from Noisy Binary Images </vt:lpstr>
      <vt:lpstr>Motivation</vt:lpstr>
      <vt:lpstr>Overview</vt:lpstr>
      <vt:lpstr>Point Extraction</vt:lpstr>
      <vt:lpstr>Geometric Graph Construction</vt:lpstr>
      <vt:lpstr>Point Linking</vt:lpstr>
      <vt:lpstr>Noise Point Positions</vt:lpstr>
      <vt:lpstr>Contour Simplification</vt:lpstr>
      <vt:lpstr>Contour Simplification</vt:lpstr>
      <vt:lpstr>Comparison Results</vt:lpstr>
      <vt:lpstr>Qualitative Results</vt:lpstr>
      <vt:lpstr>Robustness to Noise</vt:lpstr>
      <vt:lpstr>Gaussian Noise Effect</vt:lpstr>
      <vt:lpstr>Compression</vt:lpstr>
      <vt:lpstr>Conclusions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Transport System</dc:title>
  <dc:creator>Heechul_Lim</dc:creator>
  <cp:lastModifiedBy>YU YANG</cp:lastModifiedBy>
  <cp:revision>2364</cp:revision>
  <cp:lastPrinted>2014-08-08T23:35:47Z</cp:lastPrinted>
  <dcterms:created xsi:type="dcterms:W3CDTF">2007-01-05T07:41:06Z</dcterms:created>
  <dcterms:modified xsi:type="dcterms:W3CDTF">2015-01-23T13:54:54Z</dcterms:modified>
</cp:coreProperties>
</file>