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8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58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5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16" d="100"/>
          <a:sy n="116" d="100"/>
        </p:scale>
        <p:origin x="1464" y="102"/>
      </p:cViewPr>
      <p:guideLst>
        <p:guide orient="horz" pos="2160"/>
        <p:guide pos="2880"/>
        <p:guide orient="horz" pos="2251"/>
        <p:guide orient="horz" pos="157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D0C69-0313-4432-B324-64AD5346B43B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A7E6E-B01B-43BA-BE81-66C20ED4BE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55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ymbolmark0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28578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96643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88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06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84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00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12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65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11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44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1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42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1520" y="606426"/>
            <a:ext cx="8640960" cy="5702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662536" y="6434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fld id="{701E37F6-9305-46B3-AE48-3F62DF0BFD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dirty="0">
              <a:latin typeface="Calibri" panose="020F0502020204030204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2621"/>
            <a:ext cx="9144000" cy="53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r>
              <a:rPr kumimoji="0"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9" name="Picture 6" descr="logotype02"/>
          <p:cNvPicPr>
            <a:picLocks noChangeAspect="1" noChangeArrowheads="1"/>
          </p:cNvPicPr>
          <p:nvPr/>
        </p:nvPicPr>
        <p:blipFill>
          <a:blip r:embed="rId13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logo"/>
          <p:cNvPicPr>
            <a:picLocks noChangeAspect="1" noChangeArrowheads="1"/>
          </p:cNvPicPr>
          <p:nvPr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/>
          </a:p>
        </p:txBody>
      </p:sp>
      <p:pic>
        <p:nvPicPr>
          <p:cNvPr id="13" name="Picture 10" descr="symbolmark01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8467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60000"/>
        <a:buFontTx/>
        <a:buBlip>
          <a:blip r:embed="rId16"/>
        </a:buBlip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SzPct val="60000"/>
        <a:buFontTx/>
        <a:buBlip>
          <a:blip r:embed="rId16"/>
        </a:buBlip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SzPct val="60000"/>
        <a:buFontTx/>
        <a:buBlip>
          <a:blip r:embed="rId16"/>
        </a:buBlip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SzPct val="60000"/>
        <a:buFontTx/>
        <a:buBlip>
          <a:blip r:embed="rId16"/>
        </a:buBlip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SzPct val="60000"/>
        <a:buFontTx/>
        <a:buBlip>
          <a:blip r:embed="rId16"/>
        </a:buBlip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odonguk@islab.ulsan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4000" dirty="0" smtClean="0"/>
              <a:t>Manhattan-world Stereo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31236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Y. Furukawa, B. </a:t>
            </a:r>
            <a:r>
              <a:rPr lang="en-US" altLang="ko-KR" dirty="0" err="1" smtClean="0"/>
              <a:t>Curless</a:t>
            </a:r>
            <a:r>
              <a:rPr lang="en-US" altLang="ko-KR" dirty="0" smtClean="0"/>
              <a:t>, S. M. Seitz, and R. </a:t>
            </a:r>
            <a:r>
              <a:rPr lang="en-US" altLang="ko-KR" dirty="0" err="1" smtClean="0"/>
              <a:t>Szeliski</a:t>
            </a:r>
            <a:endParaRPr lang="en-US" altLang="ko-KR" dirty="0" smtClean="0"/>
          </a:p>
          <a:p>
            <a:r>
              <a:rPr lang="en-US" altLang="ko-KR" dirty="0" smtClean="0"/>
              <a:t>2009 IEEE Conference on Computer Vision and Pattern Recognition (CVPR), pp. 1422 – 1429, 2009.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Dongwook Seo</a:t>
            </a:r>
          </a:p>
          <a:p>
            <a:r>
              <a:rPr lang="en-US" altLang="ko-KR" dirty="0" smtClean="0">
                <a:hlinkClick r:id="rId2"/>
              </a:rPr>
              <a:t>seodonguk@islab.ulsan.ac.kr</a:t>
            </a:r>
            <a:endParaRPr lang="en-US" altLang="ko-KR" dirty="0" smtClean="0"/>
          </a:p>
          <a:p>
            <a:endParaRPr lang="en-US" altLang="ko-KR" b="1" dirty="0" smtClean="0">
              <a:solidFill>
                <a:srgbClr val="0000FF"/>
              </a:solidFill>
            </a:endParaRPr>
          </a:p>
          <a:p>
            <a:r>
              <a:rPr lang="en-US" altLang="ko-KR" b="1" dirty="0" smtClean="0">
                <a:solidFill>
                  <a:srgbClr val="0000FF"/>
                </a:solidFill>
              </a:rPr>
              <a:t>Jan. 10, 2015</a:t>
            </a:r>
          </a:p>
        </p:txBody>
      </p:sp>
    </p:spTree>
    <p:extLst>
      <p:ext uri="{BB962C8B-B14F-4D97-AF65-F5344CB8AC3E}">
        <p14:creationId xmlns:p14="http://schemas.microsoft.com/office/powerpoint/2010/main" val="32244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term (1/5)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Measuring visibility conflicts between a plane hypothesis at a pixel and all of the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reconstructed by PMVS</a:t>
                </a:r>
              </a:p>
              <a:p>
                <a:r>
                  <a:rPr lang="en-US" altLang="ko-KR" dirty="0" smtClean="0"/>
                  <a:t>Notational preliminaries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ko-KR" dirty="0" smtClean="0"/>
                  <a:t>: the </a:t>
                </a:r>
                <a:r>
                  <a:rPr lang="en-US" altLang="ko-KR" dirty="0"/>
                  <a:t>3D point reconstructed for pixel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/>
                  <a:t>is assigned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 smtClean="0"/>
                  <a:t>. </a:t>
                </a:r>
                <a:r>
                  <a:rPr lang="en-US" altLang="ko-KR" dirty="0"/>
                  <a:t>(the intersection between a viewing ray passing through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/>
                  <a:t>and the hypothesis 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ko-KR" dirty="0" smtClean="0"/>
                  <a:t>.)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: the </a:t>
                </a:r>
                <a:r>
                  <a:rPr lang="en-US" altLang="ko-KR" dirty="0"/>
                  <a:t>projection of a point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/>
                  <a:t>into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/>
                  <a:t>, </a:t>
                </a:r>
                <a:r>
                  <a:rPr lang="en-US" altLang="ko-KR" dirty="0"/>
                  <a:t>rounded to the nearest pixel coordinate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  <a:endParaRPr lang="en-US" altLang="ko-KR" dirty="0"/>
              </a:p>
              <a:p>
                <a:pPr lvl="1"/>
                <a:r>
                  <a:rPr lang="en-US" altLang="ko-KR" dirty="0" smtClean="0"/>
                  <a:t>Depth difference between two points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observed 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with optical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2"/>
                <a:r>
                  <a:rPr lang="en-US" altLang="ko-KR" dirty="0" smtClean="0"/>
                  <a:t>The signed distance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from the plane passing through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with normal pointing from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/>
                  <a:t>.</a:t>
                </a:r>
              </a:p>
              <a:p>
                <a:pPr lvl="3"/>
                <a:r>
                  <a:rPr lang="en-US" altLang="ko-KR" dirty="0" smtClean="0"/>
                  <a:t>Positive values: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closer than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5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8" y="4293096"/>
            <a:ext cx="3538728" cy="5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term </a:t>
            </a:r>
            <a:r>
              <a:rPr lang="en-US" altLang="ko-KR" dirty="0" smtClean="0"/>
              <a:t>(2/5)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Visibility conflict with an MVS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r>
                  <a:rPr lang="en-US" altLang="ko-KR" b="1" dirty="0" smtClean="0">
                    <a:solidFill>
                      <a:srgbClr val="0000FF"/>
                    </a:solidFill>
                  </a:rPr>
                  <a:t>Case 1. 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 is visible 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, the hypothesized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 should not be in front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 and should not be behind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en-US" altLang="ko-KR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 smtClean="0"/>
                  <a:t> to be in conflict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dirty="0" smtClean="0"/>
                  <a:t>: parameter that determines the width of the no-conflict region along the ray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 (set to be 10R in this paper)</a:t>
                </a:r>
              </a:p>
              <a:p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534" r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241" y="4370617"/>
            <a:ext cx="5601411" cy="18801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138" y="3789040"/>
            <a:ext cx="4661619" cy="5695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1798320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9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term </a:t>
            </a:r>
            <a:r>
              <a:rPr lang="en-US" altLang="ko-KR" dirty="0" smtClean="0"/>
              <a:t>(3/5)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 smtClean="0">
                    <a:solidFill>
                      <a:srgbClr val="0000FF"/>
                    </a:solidFill>
                  </a:rPr>
                  <a:t>Case 2. 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is not visible 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altLang="ko-KR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should not be behind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en-US" altLang="ko-KR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 smtClean="0"/>
                  <a:t> to be in conflict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27" y="1938118"/>
            <a:ext cx="1676400" cy="3246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743" y="3436498"/>
            <a:ext cx="4618512" cy="27205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8108" y="2492896"/>
            <a:ext cx="5127781" cy="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term </a:t>
            </a:r>
            <a:r>
              <a:rPr lang="en-US" altLang="ko-KR" dirty="0" smtClean="0"/>
              <a:t>(4/5)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 smtClean="0">
                    <a:solidFill>
                      <a:srgbClr val="0000FF"/>
                    </a:solidFill>
                  </a:rPr>
                  <a:t>Case 3. 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For any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 that sees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, not including the target view, the space in front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 on the line of sight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 should be empty.</a:t>
                </a:r>
              </a:p>
              <a:p>
                <a:r>
                  <a:rPr lang="en-US" altLang="ko-KR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for each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d>
                  </m:oMath>
                </a14:m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 smtClean="0"/>
                  <a:t> to be in conflict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dirty="0" smtClean="0"/>
                  <a:t>: the normal to the plane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: the normalized viewing ray direction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427" r="-1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48" y="2276872"/>
            <a:ext cx="5190744" cy="31089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758" y="4931437"/>
            <a:ext cx="3852577" cy="4707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924" y="3989235"/>
            <a:ext cx="2676834" cy="23551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23" y="2834129"/>
            <a:ext cx="2374392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term </a:t>
            </a:r>
            <a:r>
              <a:rPr lang="en-US" altLang="ko-KR" dirty="0" smtClean="0"/>
              <a:t>(5/5)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 to the data term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: the photometric consistency score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reported by PMVS</a:t>
                </a:r>
              </a:p>
              <a:p>
                <a:r>
                  <a:rPr lang="en-US" altLang="ko-KR" dirty="0" smtClean="0"/>
                  <a:t>Data term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5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6461760" cy="6080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83498"/>
            <a:ext cx="3293364" cy="5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Smoothness term (1/5)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Measuring the penalty of assigning a hypothesis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 to pixel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ko-KR" dirty="0" smtClean="0"/>
                  <a:t>, and a hypothesis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ko-KR" dirty="0" smtClean="0"/>
                  <a:t> to pixel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ko-KR" dirty="0" smtClean="0"/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5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86" y="1412776"/>
            <a:ext cx="5911797" cy="48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0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Smoothness term (2/5)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 smtClean="0">
                    <a:solidFill>
                      <a:srgbClr val="0000FF"/>
                    </a:solidFill>
                  </a:rPr>
                  <a:t>Plane consistency</a:t>
                </a:r>
              </a:p>
              <a:p>
                <a:r>
                  <a:rPr lang="en-US" altLang="ko-KR" dirty="0" smtClean="0"/>
                  <a:t>Plane consistency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By extrapolating the hypothesis planes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measuring their disagreement along the line of sight between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The unsigned distance between candidate planes measured along the viewing ray that passes through the midpoint between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Large value of plane consistency</a:t>
                </a:r>
              </a:p>
              <a:p>
                <a:pPr lvl="1"/>
                <a:r>
                  <a:rPr lang="en-US" altLang="ko-KR" dirty="0" smtClean="0"/>
                  <a:t>Inconsistent neighboring planes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5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02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Smoothness term (3/5)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Exploiting dominant lines</a:t>
            </a:r>
          </a:p>
          <a:p>
            <a:r>
              <a:rPr lang="en-US" altLang="ko-KR" dirty="0" smtClean="0"/>
              <a:t>Junction of two dominant planes in a Manhattan-world scene</a:t>
            </a:r>
          </a:p>
          <a:p>
            <a:pPr lvl="1"/>
            <a:r>
              <a:rPr lang="en-US" altLang="ko-KR" dirty="0" smtClean="0"/>
              <a:t>Line is aligned with one of the vanishing points.</a:t>
            </a: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C00000"/>
                </a:solidFill>
              </a:rPr>
              <a:t>=&gt; Structural constraints on depth map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8" y="2208807"/>
            <a:ext cx="8787905" cy="2948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5301208"/>
            <a:ext cx="13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Input image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0387" y="5301208"/>
            <a:ext cx="251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Extracted dominant lines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521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Smoothness term </a:t>
            </a:r>
            <a:r>
              <a:rPr lang="en-US" altLang="ko-KR" dirty="0" smtClean="0"/>
              <a:t>(4/5)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ko-KR" dirty="0" smtClean="0"/>
                  <a:t>Identifying dominant lines</a:t>
                </a:r>
              </a:p>
              <a:p>
                <a:pPr lvl="1"/>
                <a:r>
                  <a:rPr lang="en-US" altLang="ko-KR" dirty="0" smtClean="0"/>
                  <a:t>Given an 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Projection of all dominant lines parallel to dominant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pass through vanishing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The projection of dominant line observed 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Passing through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pPr lvl="1"/>
                <a:r>
                  <a:rPr lang="en-US" altLang="ko-KR" dirty="0" smtClean="0"/>
                  <a:t>The strength of and edge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altLang="ko-KR" dirty="0" smtClean="0"/>
                  <a:t>: the direction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bSup>
                          </m:e>
                        </m:acc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ko-KR" dirty="0" smtClean="0"/>
                  <a:t>: the directional derivatives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</m:e>
                    </m:acc>
                  </m:oMath>
                </a14:m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ko-KR" dirty="0" smtClean="0"/>
                  <a:t>: rectangular window centered 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with axes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</m:e>
                    </m:acc>
                  </m:oMath>
                </a14:m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ko-KR" dirty="0" smtClean="0"/>
                  <a:t>: the aggregate edge orientation (or the tangent of that orientation) in a neighborhood around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1068" r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1360932" cy="35509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0" y="3356992"/>
            <a:ext cx="3214116" cy="7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Smoothness term </a:t>
            </a:r>
            <a:r>
              <a:rPr lang="en-US" altLang="ko-KR" dirty="0" smtClean="0"/>
              <a:t>(5/5)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To allow for orientation discontinuities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r>
                  <a:rPr lang="en-US" altLang="ko-KR" dirty="0" smtClean="0"/>
                  <a:t>Smoothness term between two pixels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To optimize the MRF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dirty="0" smtClean="0"/>
                  <a:t>-expansion algorithm to minimize the energy</a:t>
                </a:r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5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8" y="2501134"/>
            <a:ext cx="4062984" cy="54102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8" y="1052736"/>
            <a:ext cx="5312664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Multi-view stereo (MVS) approach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Using properties of architectural scenes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Focusing on the problem of recovering depth maps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C00000"/>
                </a:solidFill>
              </a:rPr>
              <a:t>Manhattan-world assumption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Advantages of proposed approach (within the constrained space of Manhattan-world scenes)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It is remarkably robust to lack of texture, and able to model flat painted walls.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It produces remarkably clean, simple models as outputs.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Steps of the proposed algorithm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Identifying </a:t>
            </a:r>
            <a:r>
              <a:rPr lang="en-US" altLang="ko-KR" dirty="0" smtClean="0"/>
              <a:t>dominant orientations in the </a:t>
            </a:r>
            <a:r>
              <a:rPr lang="en-US" altLang="ko-KR" dirty="0" smtClean="0"/>
              <a:t>scene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Recovering a depth map for each image by assigning one of the candidate planes to each pixel in the image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061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results (1/5)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Five real datasets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Camera parameters for each dataset</a:t>
            </a:r>
          </a:p>
          <a:p>
            <a:pPr lvl="1"/>
            <a:r>
              <a:rPr lang="en-US" altLang="ko-KR" dirty="0" smtClean="0"/>
              <a:t>Using publicly available structure-from-motion (</a:t>
            </a:r>
            <a:r>
              <a:rPr lang="en-US" altLang="ko-KR" dirty="0" err="1" smtClean="0"/>
              <a:t>SfM</a:t>
            </a:r>
            <a:r>
              <a:rPr lang="en-US" altLang="ko-KR" dirty="0" smtClean="0"/>
              <a:t>) software [18]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0" y="982381"/>
            <a:ext cx="2180516" cy="144843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76" y="983185"/>
            <a:ext cx="2156901" cy="144843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914" y="980728"/>
            <a:ext cx="2141157" cy="143268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694" y="2525006"/>
            <a:ext cx="1771177" cy="266070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747" y="2529138"/>
            <a:ext cx="1786922" cy="27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 </a:t>
            </a:r>
            <a:r>
              <a:rPr lang="en-US" altLang="ko-KR" dirty="0" smtClean="0"/>
              <a:t>(2/5)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933056"/>
                <a:ext cx="8640960" cy="237626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1400" dirty="0" smtClean="0"/>
                  <a:t>: the number of input photographs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sz="1400" dirty="0"/>
                  <a:t>: the </a:t>
                </a:r>
                <a:r>
                  <a:rPr lang="en-US" altLang="ko-KR" sz="1400" dirty="0" smtClean="0"/>
                  <a:t>resolution of the input images in pixels</a:t>
                </a:r>
                <a:endParaRPr lang="en-US" altLang="ko-K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sz="1400" dirty="0"/>
                  <a:t>: </a:t>
                </a:r>
                <a:r>
                  <a:rPr lang="en-US" altLang="ko-KR" sz="1400" dirty="0" smtClean="0"/>
                  <a:t>the number of reconstructed oriented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sz="1400" dirty="0"/>
                  <a:t>: </a:t>
                </a:r>
                <a:r>
                  <a:rPr lang="en-US" altLang="ko-KR" sz="1400" dirty="0" smtClean="0"/>
                  <a:t>the number of extracted plane hypotheses for all three directions</a:t>
                </a:r>
                <a:endParaRPr lang="en-US" altLang="ko-KR" sz="1400" dirty="0"/>
              </a:p>
              <a:p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ko-KR" sz="1400" dirty="0" smtClean="0"/>
                  <a:t>: scalar weight associated with the smoothness term</a:t>
                </a:r>
                <a:endParaRPr lang="en-US" altLang="ko-KR" sz="1400" dirty="0"/>
              </a:p>
              <a:p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sz="1400" dirty="0" smtClean="0"/>
                  <a:t>: the mean shift bandwidth, set to either R or 2R based on the overall size of the structure</a:t>
                </a:r>
                <a:endParaRPr lang="en-US" altLang="ko-K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/>
                  <a:t>: </a:t>
                </a:r>
                <a:r>
                  <a:rPr lang="en-US" altLang="ko-KR" sz="1400" dirty="0" smtClean="0"/>
                  <a:t>the time to run PMVS (minutes)</a:t>
                </a:r>
                <a:endParaRPr lang="en-US" altLang="ko-K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400" dirty="0"/>
                  <a:t>: </a:t>
                </a:r>
                <a:r>
                  <a:rPr lang="en-US" altLang="ko-KR" sz="1400" dirty="0" smtClean="0"/>
                  <a:t>the time for both the hypothesis generation step and the edge map construction (minutes)</a:t>
                </a:r>
                <a:endParaRPr lang="en-US" altLang="ko-KR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1400" dirty="0"/>
                  <a:t>: </a:t>
                </a:r>
                <a:r>
                  <a:rPr lang="en-US" altLang="ko-KR" sz="1400" dirty="0" smtClean="0"/>
                  <a:t>the running time of the depth map reconstruction process for a single target image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6" name="내용 개체 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933056"/>
                <a:ext cx="8640960" cy="2376264"/>
              </a:xfrm>
              <a:blipFill rotWithShape="0">
                <a:blip r:embed="rId2"/>
                <a:stretch>
                  <a:fillRect t="-513" b="-28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내용 개체 틀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69" y="806751"/>
            <a:ext cx="5549691" cy="30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 </a:t>
            </a:r>
            <a:r>
              <a:rPr lang="en-US" altLang="ko-KR" dirty="0" smtClean="0"/>
              <a:t>(3/5)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3429000"/>
            <a:ext cx="8640960" cy="2880320"/>
          </a:xfrm>
        </p:spPr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3" y="620688"/>
            <a:ext cx="8730654" cy="24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97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 </a:t>
            </a:r>
            <a:r>
              <a:rPr lang="en-US" altLang="ko-KR" dirty="0" smtClean="0"/>
              <a:t>(4/5)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655662"/>
            <a:ext cx="57245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01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 </a:t>
            </a:r>
            <a:r>
              <a:rPr lang="en-US" altLang="ko-KR" dirty="0" smtClean="0"/>
              <a:t>(5/5)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5" y="755156"/>
            <a:ext cx="8724148" cy="53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3D reconstruction of architectural scenes based on Manhattan-world assumption</a:t>
            </a:r>
          </a:p>
          <a:p>
            <a:r>
              <a:rPr lang="en-US" altLang="ko-KR" dirty="0" smtClean="0"/>
              <a:t>Produce remarkably clean and simple models</a:t>
            </a:r>
          </a:p>
          <a:p>
            <a:r>
              <a:rPr lang="en-US" altLang="ko-KR" dirty="0" smtClean="0"/>
              <a:t>Perform well even in texture-poor areas of the scene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Future work</a:t>
            </a:r>
          </a:p>
          <a:p>
            <a:pPr lvl="1"/>
            <a:r>
              <a:rPr lang="en-US" altLang="ko-KR" dirty="0" smtClean="0"/>
              <a:t>Merging depth maps into large scenes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847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hangingPunct="0">
              <a:spcBef>
                <a:spcPts val="0"/>
              </a:spcBef>
              <a:buNone/>
              <a:defRPr sz="1000" b="1">
                <a:solidFill>
                  <a:srgbClr val="CC0000"/>
                </a:solidFill>
                <a:latin typeface="Arial" pitchFamily="34"/>
              </a:defRPr>
            </a:pP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[4] Y. </a:t>
            </a:r>
            <a:r>
              <a:rPr lang="en-US" altLang="ko-KR" sz="1400" b="1" dirty="0" err="1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Boykov</a:t>
            </a: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 and V. Kolmogorov. An experimental comparison of min-cut/max-flow algorithms for energy minimization in vision. PAMI, 26:1124–1137, 2004.</a:t>
            </a:r>
          </a:p>
          <a:p>
            <a:pPr marL="0" lvl="0" indent="0" hangingPunct="0">
              <a:spcBef>
                <a:spcPts val="0"/>
              </a:spcBef>
              <a:buNone/>
              <a:defRPr sz="1000" b="1">
                <a:solidFill>
                  <a:srgbClr val="CC0000"/>
                </a:solidFill>
                <a:latin typeface="Arial" pitchFamily="34"/>
              </a:defRPr>
            </a:pP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[5] Y. </a:t>
            </a:r>
            <a:r>
              <a:rPr lang="en-US" altLang="ko-KR" sz="1400" b="1" dirty="0" err="1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Boykov</a:t>
            </a: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, O. </a:t>
            </a:r>
            <a:r>
              <a:rPr lang="en-US" altLang="ko-KR" sz="1400" b="1" dirty="0" err="1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Veksler</a:t>
            </a: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, and R. </a:t>
            </a:r>
            <a:r>
              <a:rPr lang="en-US" altLang="ko-KR" sz="1400" b="1" dirty="0" err="1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Zabih</a:t>
            </a: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. Fast approximate energy minimization via graph cuts. PAMI, 23(11):1222–1239, 2001</a:t>
            </a:r>
            <a:r>
              <a:rPr lang="en-US" altLang="ko-KR" sz="1400" b="1" dirty="0" smtClean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.</a:t>
            </a:r>
          </a:p>
          <a:p>
            <a:pPr marL="0" lvl="0" indent="0" hangingPunct="0">
              <a:spcBef>
                <a:spcPts val="0"/>
              </a:spcBef>
              <a:buNone/>
              <a:defRPr sz="1000" b="1">
                <a:solidFill>
                  <a:srgbClr val="CC0000"/>
                </a:solidFill>
                <a:latin typeface="Arial" pitchFamily="34"/>
              </a:defRPr>
            </a:pP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[7] D. </a:t>
            </a:r>
            <a:r>
              <a:rPr lang="en-US" altLang="ko-KR" sz="1400" b="1" dirty="0" err="1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Comaniciu</a:t>
            </a: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 and P. Meer. Mean shift: A robust </a:t>
            </a:r>
            <a:r>
              <a:rPr lang="en-US" altLang="ko-KR" sz="1400" b="1" dirty="0" smtClean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approach toward </a:t>
            </a: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feature space analysis. PAMI, 24(5):603–619, 2002.</a:t>
            </a:r>
          </a:p>
          <a:p>
            <a:pPr marL="0" lvl="0" indent="0" hangingPunct="0">
              <a:spcBef>
                <a:spcPts val="0"/>
              </a:spcBef>
              <a:buNone/>
              <a:defRPr sz="1000" b="1">
                <a:solidFill>
                  <a:srgbClr val="CC0000"/>
                </a:solidFill>
                <a:latin typeface="Arial" pitchFamily="34"/>
              </a:defRPr>
            </a:pP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[13] V. Kolmogorov and R. </a:t>
            </a:r>
            <a:r>
              <a:rPr lang="en-US" altLang="ko-KR" sz="1400" b="1" dirty="0" err="1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Zabih</a:t>
            </a:r>
            <a:r>
              <a:rPr lang="en-US" altLang="ko-KR" sz="1400" b="1" dirty="0">
                <a:solidFill>
                  <a:srgbClr val="CC0000"/>
                </a:solidFill>
                <a:latin typeface="+mn-lt"/>
                <a:ea typeface="NanumGothic" pitchFamily="2"/>
                <a:cs typeface="Lohit Hindi" pitchFamily="2"/>
              </a:rPr>
              <a:t>. What energy functions can be minimized via graph cuts? PAMI, 26(2):147–159, 2004.</a:t>
            </a:r>
          </a:p>
          <a:p>
            <a:pPr marL="0" indent="0">
              <a:buNone/>
            </a:pPr>
            <a:endParaRPr lang="ko-KR" altLang="en-US" sz="1400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5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Reconstruction pipeline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2450666"/>
            <a:ext cx="8642350" cy="2013817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92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Hypothesis planes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Solve for per-pixel disparity or depth values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Restrict the search space to a set of axis-aligned hypothesis planes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Seek to assign one of these plane labels to each pixel in the image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Identifying hypothesis planes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MVS preprocessing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Extracting dominant axes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Generating hypothesis planes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8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MVS preprocessing (1/2)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ko-KR" dirty="0" smtClean="0"/>
                  <a:t>Patch-based MVS software (PMVS) [11]</a:t>
                </a:r>
              </a:p>
              <a:p>
                <a:pPr lvl="1"/>
                <a:r>
                  <a:rPr lang="en-US" altLang="ko-KR" dirty="0" smtClean="0"/>
                  <a:t>To recover oriented points</a:t>
                </a:r>
              </a:p>
              <a:p>
                <a:pPr lvl="1"/>
                <a:r>
                  <a:rPr lang="en-US" altLang="ko-KR" dirty="0" smtClean="0"/>
                  <a:t>Output: set of oriented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3D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Surface normal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Set of visible 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Photometric consistency score (normalized cross correlation)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∈[−1, 1]</m:t>
                    </m:r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PMVS</a:t>
                </a:r>
              </a:p>
              <a:p>
                <a:pPr lvl="1"/>
                <a:r>
                  <a:rPr lang="en-US" altLang="ko-KR" dirty="0" smtClean="0"/>
                  <a:t>To recover only points observed in at least three views</a:t>
                </a:r>
              </a:p>
              <a:p>
                <a:pPr lvl="1"/>
                <a:r>
                  <a:rPr lang="en-US" altLang="ko-KR" dirty="0" smtClean="0"/>
                  <a:t>Initial photometric consistency threshold to 0.95</a:t>
                </a:r>
              </a:p>
              <a:p>
                <a:r>
                  <a:rPr lang="en-US" altLang="ko-KR" dirty="0" smtClean="0"/>
                  <a:t>To remove points in nearly </a:t>
                </a:r>
                <a:r>
                  <a:rPr lang="en-US" altLang="ko-KR" dirty="0" err="1" smtClean="0"/>
                  <a:t>textureless</a:t>
                </a:r>
                <a:r>
                  <a:rPr lang="en-US" altLang="ko-KR" dirty="0" smtClean="0"/>
                  <a:t> regions</a:t>
                </a:r>
              </a:p>
              <a:p>
                <a:pPr lvl="1"/>
                <a:r>
                  <a:rPr lang="en-US" altLang="ko-KR" dirty="0" smtClean="0"/>
                  <a:t>Project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into its visible 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Compute the standard deviation of images intensities inside a 7 x 7 window around the projected point (threshold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for intensities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0, 255</m:t>
                        </m:r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13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MVS preprocessing (2/2)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dirty="0" smtClean="0"/>
                  <a:t>Some parameters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 smtClean="0"/>
                  <a:t>Depending on a measure of the 3D sampling rate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implied by the input images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 smtClean="0"/>
                  <a:t>MVS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one of its visible views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 smtClean="0"/>
                  <a:t>Compute diameter of a sphere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 smtClean="0"/>
                  <a:t>Weight this diameter by the do product between the normal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view direction to arrive at a foreshortened diameter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dirty="0" smtClean="0"/>
                  <a:t>: </a:t>
                </a:r>
                <a:r>
                  <a:rPr lang="en-US" altLang="ko-KR" b="1" dirty="0" smtClean="0">
                    <a:solidFill>
                      <a:srgbClr val="C00000"/>
                    </a:solidFill>
                  </a:rPr>
                  <a:t>the average foreshortened diameter of all points projected into all their visible views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65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Extracting dominant axes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 smtClean="0"/>
                  <a:t>Under the Manhattan-world assumption</a:t>
                </a:r>
              </a:p>
              <a:p>
                <a:pPr lvl="1"/>
                <a:r>
                  <a:rPr lang="en-US" altLang="ko-KR" dirty="0" smtClean="0"/>
                  <a:t>Scene structure → </a:t>
                </a:r>
                <a:r>
                  <a:rPr lang="en-US" altLang="ko-KR" dirty="0" err="1" smtClean="0"/>
                  <a:t>picewise</a:t>
                </a:r>
                <a:r>
                  <a:rPr lang="en-US" altLang="ko-KR" dirty="0" smtClean="0"/>
                  <a:t>-axis-aligned-planar</a:t>
                </a:r>
              </a:p>
              <a:p>
                <a:r>
                  <a:rPr lang="en-US" altLang="ko-KR" dirty="0" smtClean="0"/>
                  <a:t>Estimation of the axes</a:t>
                </a:r>
              </a:p>
              <a:p>
                <a:pPr lvl="1"/>
                <a:r>
                  <a:rPr lang="en-US" altLang="ko-KR" dirty="0" smtClean="0"/>
                  <a:t>Using the normal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recovered by PMVS (See [8, 15, 21] for similar approaches.)</a:t>
                </a:r>
              </a:p>
              <a:p>
                <a:pPr lvl="1"/>
                <a:endParaRPr lang="en-US" altLang="ko-KR" dirty="0" smtClean="0"/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rabicParenR"/>
                </a:pPr>
                <a:r>
                  <a:rPr lang="en-US" altLang="ko-KR" dirty="0" smtClean="0"/>
                  <a:t>Compute a histogram of normal directions over a unit hemisphere, subdivided into 1000 bins.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rabicParenR"/>
                </a:pPr>
                <a:r>
                  <a:rPr lang="en-US" altLang="ko-KR" dirty="0" smtClean="0"/>
                  <a:t>Set first dominant axis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to the average of the normal within the largest bin.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rabicParenR"/>
                </a:pPr>
                <a:r>
                  <a:rPr lang="en-US" altLang="ko-KR" dirty="0" smtClean="0"/>
                  <a:t>Find the largest bin within the band of bins that are in the range 80 to 100 degrees away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set the second dominant axis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to the average normal within that bin.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rabicParenR"/>
                </a:pPr>
                <a:r>
                  <a:rPr lang="en-US" altLang="ko-KR" dirty="0" smtClean="0"/>
                  <a:t>Find the largest bin in the region that is in the range 80 to 100 degrees away from both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set the third dominant axis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to the average normal within that bin.</a:t>
                </a:r>
              </a:p>
              <a:p>
                <a:pPr marL="914400" lvl="1" indent="-457200">
                  <a:buClr>
                    <a:srgbClr val="C00000"/>
                  </a:buClr>
                  <a:buFont typeface="+mj-lt"/>
                  <a:buAutoNum type="arabicParenR"/>
                </a:pPr>
                <a:endParaRPr lang="en-US" altLang="ko-KR" dirty="0" smtClean="0"/>
              </a:p>
              <a:p>
                <a:pPr marL="57150" lvl="1" indent="0">
                  <a:buClr>
                    <a:srgbClr val="C00000"/>
                  </a:buClr>
                  <a:buNone/>
                </a:pPr>
                <a:r>
                  <a:rPr lang="en-US" altLang="ko-KR" b="1" dirty="0" smtClean="0">
                    <a:solidFill>
                      <a:srgbClr val="0000FF"/>
                    </a:solidFill>
                  </a:rPr>
                  <a:t>- Axes are within 2 degrees of perpendicular to each other</a:t>
                </a:r>
                <a:endParaRPr lang="ko-KR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68" r="-3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69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Generating hypothesis planes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ko-KR" dirty="0" smtClean="0"/>
                  <a:t>Generating axis-aligned candidate planes to be used as hypotheses in the MRF optimization</a:t>
                </a:r>
              </a:p>
              <a:p>
                <a:r>
                  <a:rPr lang="en-US" altLang="ko-KR" dirty="0" smtClean="0"/>
                  <a:t>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A plane with normal equal to axis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passing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has an offset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. (the plane equation is </a:t>
                </a:r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.)</a:t>
                </a:r>
              </a:p>
              <a:p>
                <a:r>
                  <a:rPr lang="en-US" altLang="ko-KR" dirty="0" smtClean="0"/>
                  <a:t>For each axis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Compute the set of offsets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Perform a 1D mean shift clustering [7] to extract clusters and peaks</a:t>
                </a:r>
              </a:p>
              <a:p>
                <a:r>
                  <a:rPr lang="en-US" altLang="ko-KR" dirty="0" smtClean="0"/>
                  <a:t>Generation of candidate planes</a:t>
                </a:r>
              </a:p>
              <a:p>
                <a:pPr lvl="1"/>
                <a:r>
                  <a:rPr lang="en-US" altLang="ko-KR" dirty="0" smtClean="0"/>
                  <a:t>At the offsets of the peaks</a:t>
                </a:r>
              </a:p>
              <a:p>
                <a:r>
                  <a:rPr lang="en-US" altLang="ko-KR" dirty="0" smtClean="0"/>
                  <a:t>Removal of clusters</a:t>
                </a:r>
              </a:p>
              <a:p>
                <a:pPr lvl="1"/>
                <a:r>
                  <a:rPr lang="en-US" altLang="ko-KR" dirty="0" smtClean="0"/>
                  <a:t>Less than 50 samples</a:t>
                </a:r>
              </a:p>
              <a:p>
                <a:r>
                  <a:rPr lang="en-US" altLang="ko-KR" dirty="0" smtClean="0"/>
                  <a:t>Bandwidth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of the mean shift algorithm</a:t>
                </a:r>
              </a:p>
              <a:p>
                <a:pPr lvl="1"/>
                <a:r>
                  <a:rPr lang="en-US" altLang="ko-KR" dirty="0" smtClean="0"/>
                  <a:t>Control how many clusters</a:t>
                </a:r>
              </a:p>
              <a:p>
                <a:r>
                  <a:rPr lang="en-US" altLang="ko-KR" dirty="0" smtClean="0"/>
                  <a:t>For each plane</a:t>
                </a:r>
              </a:p>
              <a:p>
                <a:pPr lvl="1"/>
                <a:r>
                  <a:rPr lang="en-US" altLang="ko-KR" dirty="0" smtClean="0"/>
                  <a:t>Including both the plane hypothesis with surface normal pointing along its corresponding dominant axis, and the same geometric plane with normal facing in the opposite direction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75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Reconstruction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For given set of plane hypotheses</a:t>
                </a:r>
              </a:p>
              <a:p>
                <a:endParaRPr lang="en-US" altLang="ko-KR" dirty="0"/>
              </a:p>
              <a:p>
                <a:pPr lvl="1"/>
                <a:r>
                  <a:rPr lang="en-US" altLang="ko-KR" dirty="0" smtClean="0"/>
                  <a:t>Recover a depth map for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(referred to as a target image) by assigning one of the plane hypotheses to each pixel</a:t>
                </a:r>
              </a:p>
              <a:p>
                <a:pPr lvl="2"/>
                <a:r>
                  <a:rPr lang="en-US" altLang="ko-KR" dirty="0" smtClean="0"/>
                  <a:t>MRF and graph cuts</a:t>
                </a:r>
              </a:p>
              <a:p>
                <a:r>
                  <a:rPr lang="en-US" altLang="ko-KR" dirty="0" smtClean="0"/>
                  <a:t>Energy function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t="-5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37F6-9305-46B3-AE48-3F62DF0BFD4B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8" y="1052736"/>
            <a:ext cx="1949196" cy="3048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2" y="2780928"/>
            <a:ext cx="4402836" cy="5989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95840"/>
            <a:ext cx="8328660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959.25"/>
  <p:tag name="LATEXADDIN" val="\documentclass{article}&#10;\usepackage{amsmath}&#10;\pagestyle{empty}&#10;\begin{document}&#10;&#10;&#10;\begin{displaymath}&#10;H = \begin{Bmatrix}&#10;H^{1}, H^{2}, ...&#10;\end{Bmatrix}&#10;\end{displaymath}&#10;&#10;\end{document}"/>
  <p:tag name="IGUANATEXSIZE" val="20"/>
  <p:tag name="IGUANATEXCURSOR" val="1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.25"/>
  <p:tag name="ORIGINALWIDTH" val="1620.75"/>
  <p:tag name="LATEXADDIN" val="\documentclass{article}&#10;\usepackage{amsmath}&#10;\pagestyle{empty}&#10;\begin{document}&#10;&#10;&#10;\begin{displaymath}&#10;E_d(h_p) = \min(0.5, \sum_{i}{E^{i}_{d}(h_p)})&#10;\end{displaymath}&#10;&#10;\end{document}"/>
  <p:tag name="IGUANATEXSIZE" val="20"/>
  <p:tag name="IGUANATEXCURSOR" val="1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.75"/>
  <p:tag name="ORIGINALWIDTH" val="669.75"/>
  <p:tag name="LATEXADDIN" val="\documentclass{article}&#10;\usepackage{amsmath}&#10;\pagestyle{empty}&#10;\begin{document}&#10;&#10;&#10;\begin{displaymath}&#10;\overrightarrow{l_k}=v_k - p_k&#10;\end{displaymath}&#10;&#10;\end{document}"/>
  <p:tag name="IGUANATEXSIZE" val="20"/>
  <p:tag name="IGUANATEXCURSOR" val="1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9.25"/>
  <p:tag name="ORIGINALWIDTH" val="1581.75"/>
  <p:tag name="LATEXADDIN" val="\documentclass{article}&#10;\usepackage{amsmath}&#10;\pagestyle{empty}&#10;\begin{document}&#10;&#10;&#10;\begin{displaymath}&#10;e_k(p)=\frac{\sum_{p'\in w(p)}||\nabla_{\overrightarrow{l^{\perp}_{k}}}I(p')||}{\sum_{p'\in w(p)}||\nabla_{\overrightarrow{l_{k}}}I(p')||}&#10;\end{displaymath}&#10;&#10;\end{document}"/>
  <p:tag name="IGUANATEXSIZE" val="20"/>
  <p:tag name="IGUANATEXCURSOR" val="2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.25"/>
  <p:tag name="ORIGINALWIDTH" val="1999.5"/>
  <p:tag name="LATEXADDIN" val="\documentclass{article}&#10;\usepackage{amsmath}&#10;\pagestyle{empty}&#10;\begin{document}&#10;&#10;&#10;\begin{displaymath}&#10;E_s(h_p,h_q)=\min(10, s(p)\frac{\Delta_s(h_p,h_q)}{R})&#10;\end{displaymath}&#10;&#10;\end{document}"/>
  <p:tag name="IGUANATEXSIZE" val="20"/>
  <p:tag name="IGUANATEXCURSOR" val="1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14.5"/>
  <p:tag name="LATEXADDIN" val="\documentclass{article}&#10;\usepackage{amsmath}&#10;\pagestyle{empty}&#10;\begin{document}&#10;&#10;&#10;\begin{displaymath}&#10;s(p) = \left\{ &#10;  \begin{array}{c l}&#10;    0.01 &amp; \quad \text{if $\max(e_1(p),e_2(p),e_3(p))&gt;\beta$}\\&#10;    1 &amp; \quad \text{otherwise}&#10;  \end{array} \right.&#10;\end{displaymath}&#10;&#10;\end{document}"/>
  <p:tag name="IGUANATEXSIZE" val="20"/>
  <p:tag name="IGUANATEXCURSOR" val="1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2166.75"/>
  <p:tag name="LATEXADDIN" val="\documentclass{article}&#10;\usepackage{amsmath}&#10;\pagestyle{empty}&#10;\begin{document}&#10;&#10;&#10;\begin{displaymath}&#10;E = \sum_{p}{E_d(h_p)} + \lambda\sum_{\{p,q\}\in\mathcal{N}(p)}{E_s(h_p,h_q)}&#10;\end{displaymath}&#10;&#10;\end{document}"/>
  <p:tag name="IGUANATEXSIZE" val="20"/>
  <p:tag name="IGUANATEXCURSOR" val="1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4.5"/>
  <p:tag name="ORIGINALWIDTH" val="4098.75"/>
  <p:tag name="LATEXADDIN" val="\documentclass{article}&#10;\usepackage{amsmath}&#10;\pagestyle{empty}&#10;\begin{document}&#10;&#10;&#10;&#10;\begin{itemize}&#10;  \item $E_d(h_p)$: data term&#10;  \item $E_s(h_p, h_q)$: pairwise smoothness term&#10;  \item $h_p$: hypothesis assigned to pixel $p$&#10;   \item $\mathcal{N}(p)$: pairs of neighboring pixels in a standard 4-connected neighborhood around $p$&#10;  \item $\lambda$: scaling factor for the smoothness term&#10;\end{itemize}&#10;&#10;\end{document}"/>
  <p:tag name="IGUANATEXSIZE" val="20"/>
  <p:tag name="IGUANATEXCURSOR" val="3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3.25"/>
  <p:tag name="ORIGINALWIDTH" val="1741.5"/>
  <p:tag name="LATEXADDIN" val="\documentclass{article}&#10;\usepackage{amsmath}&#10;\pagestyle{empty}&#10;\begin{document}&#10;&#10;\begin{displaymath}&#10;\Delta^{j}_{d}(P,Q)=(Q-P) \cdot \frac{O_j-P}{||O_j-P||}&#10;\end{displaymath}&#10;&#10;&#10;\end{document}"/>
  <p:tag name="IGUANATEXSIZE" val="20"/>
  <p:tag name="IGUANATEXCURSOR" val="1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75"/>
  <p:tag name="ORIGINALWIDTH" val="885"/>
  <p:tag name="LATEXADDIN" val="\documentclass{article}&#10;\usepackage{amsmath}&#10;\pagestyle{empty}&#10;\begin{document}&#10;&#10;\begin{displaymath}&#10;|\Delta^{t}_{d}(P_i,X^{l}_{p})| &gt; \gamma&#10;\end{displaymath}&#10;&#10;&#10;\end{document}"/>
  <p:tag name="IGUANATEXSIZE" val="20"/>
  <p:tag name="IGUANATEXCURSOR" val="1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75"/>
  <p:tag name="ORIGINALWIDTH" val="825"/>
  <p:tag name="LATEXADDIN" val="\documentclass{article}&#10;\usepackage{amsmath}&#10;\pagestyle{empty}&#10;\begin{document}&#10;&#10;\begin{displaymath}&#10;\Delta^{t}_{d}(P_i,X^{l}_{p}) &gt; \gamma&#10;\end{displaymath}&#10;&#10;&#10;\end{document}"/>
  <p:tag name="IGUANATEXSIZE" val="20"/>
  <p:tag name="IGUANATEXCURSOR" val="1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"/>
  <p:tag name="ORIGINALWIDTH" val="2554.5"/>
  <p:tag name="LATEXADDIN" val="\documentclass{article}&#10;\usepackage{amsmath}&#10;\pagestyle{empty}&#10;\begin{document}&#10;&#10;\text{$\Delta^{t}_{d}(P_i,X^{l}_{p}) &lt; -\hat{\gamma}_{i,j}$ with respect to any view $I_j$}&#10;&#10;&#10;&#10;\end{document}"/>
  <p:tag name="IGUANATEXSIZE" val="20"/>
  <p:tag name="IGUANATEXCURSOR" val="1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168.5"/>
  <p:tag name="LATEXADDIN" val="\documentclass{article}&#10;\usepackage{amsmath}&#10;\pagestyle{empty}&#10;\begin{document}&#10;&#10;&#10;\begin{displaymath}&#10;\hat{\gamma}_{i,j}=\gamma/|N_{h_p}\cdot r_j(P_i)|&#10;\end{displaymath}&#10;&#10;\end{document}"/>
  <p:tag name="IGUANATEXSIZE" val="20"/>
  <p:tag name="IGUANATEXCURSOR" val="1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180"/>
  <p:tag name="LATEXADDIN" val="\documentclass{article}&#10;\usepackage{amsmath}&#10;\pagestyle{empty}&#10;\begin{document}&#10;&#10;\begin{displaymath}&#10;E^{i}_{d}(h_p) = \left\{ &#10; \begin{array}{c l}&#10;   \max(0, C(P_i) - 0.7) &amp; \quad \text{if $h_p$ conflicts with $P_i$}\\&#10;   0 &amp; \quad \text{otherwise}&#10; \end{array} \right.&#10;\end{displaymath}&#10;&#10;\end{document}"/>
  <p:tag name="IGUANATEXSIZE" val="20"/>
  <p:tag name="IGUANATEXCURSOR" val="247"/>
</p:tagLst>
</file>

<file path=ppt/theme/theme1.xml><?xml version="1.0" encoding="utf-8"?>
<a:theme xmlns:a="http://schemas.openxmlformats.org/drawingml/2006/main" name="IS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odonguk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복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ISLab</Template>
  <TotalTime>1187</TotalTime>
  <Words>675</Words>
  <Application>Microsoft Office PowerPoint</Application>
  <PresentationFormat>화면 슬라이드 쇼(4:3)</PresentationFormat>
  <Paragraphs>232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Lohit Hindi</vt:lpstr>
      <vt:lpstr>MS PGothic</vt:lpstr>
      <vt:lpstr>NanumGothic</vt:lpstr>
      <vt:lpstr>굴림</vt:lpstr>
      <vt:lpstr>맑은 고딕</vt:lpstr>
      <vt:lpstr>Arial</vt:lpstr>
      <vt:lpstr>Calibri</vt:lpstr>
      <vt:lpstr>Cambria Math</vt:lpstr>
      <vt:lpstr>Microsoft Sans Serif</vt:lpstr>
      <vt:lpstr>Tahoma</vt:lpstr>
      <vt:lpstr>ISLab</vt:lpstr>
      <vt:lpstr>Manhattan-world Stereo</vt:lpstr>
      <vt:lpstr>Introduction</vt:lpstr>
      <vt:lpstr>Reconstruction pipeline</vt:lpstr>
      <vt:lpstr>Hypothesis planes</vt:lpstr>
      <vt:lpstr>MVS preprocessing (1/2)</vt:lpstr>
      <vt:lpstr>MVS preprocessing (2/2)</vt:lpstr>
      <vt:lpstr>Extracting dominant axes</vt:lpstr>
      <vt:lpstr>Generating hypothesis planes</vt:lpstr>
      <vt:lpstr>Reconstruction</vt:lpstr>
      <vt:lpstr>Data term (1/5)</vt:lpstr>
      <vt:lpstr>Data term (2/5)</vt:lpstr>
      <vt:lpstr>Data term (3/5)</vt:lpstr>
      <vt:lpstr>Data term (4/5)</vt:lpstr>
      <vt:lpstr>Data term (5/5)</vt:lpstr>
      <vt:lpstr>Smoothness term (1/5)</vt:lpstr>
      <vt:lpstr>Smoothness term (2/5)</vt:lpstr>
      <vt:lpstr>Smoothness term (3/5)</vt:lpstr>
      <vt:lpstr>Smoothness term (4/5)</vt:lpstr>
      <vt:lpstr>Smoothness term (5/5)</vt:lpstr>
      <vt:lpstr>Experimental results (1/5)</vt:lpstr>
      <vt:lpstr>Experimental results (2/5)</vt:lpstr>
      <vt:lpstr>Experimental results (3/5)</vt:lpstr>
      <vt:lpstr>Experimental results (4/5)</vt:lpstr>
      <vt:lpstr>Experimental results (5/5)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Vehicle Competition (U-CAR) Regular meeting</dc:title>
  <dc:creator>seodonguk</dc:creator>
  <cp:lastModifiedBy>Dongwook Seo</cp:lastModifiedBy>
  <cp:revision>125</cp:revision>
  <dcterms:created xsi:type="dcterms:W3CDTF">2013-08-19T08:09:11Z</dcterms:created>
  <dcterms:modified xsi:type="dcterms:W3CDTF">2015-01-09T13:18:58Z</dcterms:modified>
</cp:coreProperties>
</file>