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30"/>
  </p:notesMasterIdLst>
  <p:handoutMasterIdLst>
    <p:handoutMasterId r:id="rId31"/>
  </p:handoutMasterIdLst>
  <p:sldIdLst>
    <p:sldId id="257" r:id="rId3"/>
    <p:sldId id="258" r:id="rId4"/>
    <p:sldId id="260" r:id="rId5"/>
    <p:sldId id="261" r:id="rId6"/>
    <p:sldId id="262" r:id="rId7"/>
    <p:sldId id="263" r:id="rId8"/>
    <p:sldId id="28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82" r:id="rId18"/>
    <p:sldId id="283" r:id="rId19"/>
    <p:sldId id="273" r:id="rId20"/>
    <p:sldId id="274" r:id="rId21"/>
    <p:sldId id="275" r:id="rId22"/>
    <p:sldId id="259" r:id="rId23"/>
    <p:sldId id="277" r:id="rId24"/>
    <p:sldId id="278" r:id="rId25"/>
    <p:sldId id="279" r:id="rId26"/>
    <p:sldId id="281" r:id="rId27"/>
    <p:sldId id="285" r:id="rId28"/>
    <p:sldId id="284" r:id="rId29"/>
  </p:sldIdLst>
  <p:sldSz cx="9144000" cy="6858000" type="screen4x3"/>
  <p:notesSz cx="6858000" cy="9190038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91" autoAdjust="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9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FC5DC-389E-4896-B429-CFF7137E00D6}" type="datetimeFigureOut">
              <a:rPr lang="en-US" smtClean="0"/>
              <a:t>6/15/2013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8941"/>
            <a:ext cx="2971800" cy="459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8941"/>
            <a:ext cx="2971800" cy="459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C40A3-FA4F-4CC2-A1F0-808A1ED4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86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FDAD4-5EE5-4013-965F-9CD3BE3E28D1}" type="datetimeFigureOut">
              <a:rPr lang="en-US" smtClean="0"/>
              <a:t>6/15/2013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88975"/>
            <a:ext cx="4594225" cy="3446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5268"/>
            <a:ext cx="5486400" cy="41355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8941"/>
            <a:ext cx="2971800" cy="459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8941"/>
            <a:ext cx="2971800" cy="459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D4C1-3D85-41C2-8916-9A2553E1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93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D4C1-3D85-41C2-8916-9A2553E1E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D4C1-3D85-41C2-8916-9A2553E1E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6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D4C1-3D85-41C2-8916-9A2553E1E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S: scale. F: fusion.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D4C1-3D85-41C2-8916-9A2553E1E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D4C1-3D85-41C2-8916-9A2553E1E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D4C1-3D85-41C2-8916-9A2553E1E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2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D4C1-3D85-41C2-8916-9A2553E1E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2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3684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0" y="2971800"/>
            <a:ext cx="9144000" cy="46038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ea typeface="굴림" pitchFamily="34" charset="-127"/>
            </a:endParaRPr>
          </a:p>
        </p:txBody>
      </p:sp>
      <p:pic>
        <p:nvPicPr>
          <p:cNvPr id="8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648200"/>
            <a:ext cx="17399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8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706"/>
          </a:xfrm>
        </p:spPr>
        <p:txBody>
          <a:bodyPr>
            <a:normAutofit/>
          </a:bodyPr>
          <a:lstStyle>
            <a:lvl1pPr>
              <a:defRPr sz="28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0" y="625653"/>
            <a:ext cx="8976645" cy="5622747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"/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Font typeface="Wingdings" pitchFamily="2" charset="2"/>
              <a:buChar char="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buFont typeface="Wingdings" pitchFamily="2" charset="2"/>
              <a:buChar char=""/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Font typeface="Wingdings" pitchFamily="2" charset="2"/>
              <a:buChar char=""/>
              <a:defRPr sz="1800"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buFont typeface="Wingdings" pitchFamily="2" charset="2"/>
              <a:buChar char=""/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ea typeface="굴림" pitchFamily="34" charset="-127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0" y="6410774"/>
            <a:ext cx="9144000" cy="27432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ea typeface="굴림" pitchFamily="34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0" y="643820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F17A82B-C63E-4A8B-9F4B-DA2220C99A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7" descr="symbolmark01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20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2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14300"/>
            <a:ext cx="88773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67200" cy="529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3684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0" y="2971800"/>
            <a:ext cx="9144000" cy="46038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solidFill>
                <a:prstClr val="black"/>
              </a:solidFill>
              <a:ea typeface="굴림" pitchFamily="34" charset="-127"/>
            </a:endParaRPr>
          </a:p>
        </p:txBody>
      </p:sp>
      <p:pic>
        <p:nvPicPr>
          <p:cNvPr id="8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648200"/>
            <a:ext cx="17399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8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0706"/>
          </a:xfrm>
        </p:spPr>
        <p:txBody>
          <a:bodyPr>
            <a:normAutofit/>
          </a:bodyPr>
          <a:lstStyle>
            <a:lvl1pPr>
              <a:defRPr sz="28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5653"/>
            <a:ext cx="8976645" cy="5622747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"/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Font typeface="Wingdings" pitchFamily="2" charset="2"/>
              <a:buChar char=""/>
              <a:defRPr sz="2400"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buFont typeface="Wingdings" pitchFamily="2" charset="2"/>
              <a:buChar char=""/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Font typeface="Wingdings" pitchFamily="2" charset="2"/>
              <a:buChar char=""/>
              <a:defRPr sz="1800"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buFont typeface="Wingdings" pitchFamily="2" charset="2"/>
              <a:buChar char=""/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solidFill>
                <a:prstClr val="black"/>
              </a:solidFill>
              <a:ea typeface="굴림" pitchFamily="34" charset="-127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0" y="6410774"/>
            <a:ext cx="9144000" cy="27432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solidFill>
                <a:prstClr val="black"/>
              </a:solidFill>
              <a:ea typeface="굴림" pitchFamily="34" charset="-127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0" y="643820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F17A82B-C63E-4A8B-9F4B-DA2220C99A7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1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7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6804025" y="6502400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8" name="Picture 13" descr="logotype02"/>
          <p:cNvPicPr>
            <a:picLocks noChangeAspect="1" noChangeArrowheads="1"/>
          </p:cNvPicPr>
          <p:nvPr userDrawn="1"/>
        </p:nvPicPr>
        <p:blipFill>
          <a:blip r:embed="rId6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 userDrawn="1"/>
        </p:nvPicPr>
        <p:blipFill>
          <a:blip r:embed="rId7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04025" y="6502400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8" name="Picture 13" descr="logotype02"/>
          <p:cNvPicPr>
            <a:picLocks noChangeAspect="1" noChangeArrowheads="1"/>
          </p:cNvPicPr>
          <p:nvPr/>
        </p:nvPicPr>
        <p:blipFill>
          <a:blip r:embed="rId5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92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" Target="slide1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l3DbBUdnU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0034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100" dirty="0"/>
              <a:t>Real-Time 6D Stereo Visual Odometry </a:t>
            </a:r>
            <a:r>
              <a:rPr lang="en-US" sz="3100" dirty="0" smtClean="0"/>
              <a:t>with</a:t>
            </a:r>
            <a:br>
              <a:rPr lang="en-US" sz="3100" dirty="0" smtClean="0"/>
            </a:br>
            <a:r>
              <a:rPr lang="en-US" sz="3100" dirty="0" smtClean="0"/>
              <a:t>Non-Overlapping </a:t>
            </a:r>
            <a:r>
              <a:rPr lang="en-US" sz="3100" dirty="0"/>
              <a:t>Fields of View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i="1" dirty="0"/>
              <a:t>Tim </a:t>
            </a:r>
            <a:r>
              <a:rPr lang="en-US" sz="1800" i="1" dirty="0" err="1" smtClean="0"/>
              <a:t>Kazik</a:t>
            </a:r>
            <a:r>
              <a:rPr lang="en-US" sz="1800" i="1" dirty="0" smtClean="0"/>
              <a:t>, Laurent </a:t>
            </a:r>
            <a:r>
              <a:rPr lang="en-US" sz="1800" i="1" dirty="0" err="1" smtClean="0"/>
              <a:t>Kneip</a:t>
            </a:r>
            <a:r>
              <a:rPr lang="en-US" sz="1800" i="1" dirty="0" smtClean="0"/>
              <a:t>, </a:t>
            </a:r>
            <a:r>
              <a:rPr lang="en-US" sz="1800" i="1" dirty="0" err="1"/>
              <a:t>Janosch</a:t>
            </a:r>
            <a:r>
              <a:rPr lang="en-US" sz="1800" i="1" dirty="0"/>
              <a:t> </a:t>
            </a:r>
            <a:r>
              <a:rPr lang="en-US" sz="1800" i="1" dirty="0" err="1" smtClean="0"/>
              <a:t>Nikolic</a:t>
            </a:r>
            <a:r>
              <a:rPr lang="en-US" sz="1800" i="1" dirty="0" smtClean="0"/>
              <a:t>, </a:t>
            </a:r>
            <a:r>
              <a:rPr lang="en-US" sz="1800" i="1" dirty="0"/>
              <a:t>Marc </a:t>
            </a:r>
            <a:r>
              <a:rPr lang="en-US" sz="1800" i="1" dirty="0" err="1" smtClean="0"/>
              <a:t>Pollefeys</a:t>
            </a:r>
            <a:r>
              <a:rPr lang="en-US" sz="1800" i="1" dirty="0" smtClean="0"/>
              <a:t> and </a:t>
            </a:r>
            <a:r>
              <a:rPr lang="en-US" sz="1800" i="1" dirty="0"/>
              <a:t>Roland </a:t>
            </a:r>
            <a:r>
              <a:rPr lang="en-US" sz="1800" i="1" dirty="0" err="1" smtClean="0"/>
              <a:t>Siegwart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2200" dirty="0" smtClean="0"/>
              <a:t>IEEE Conference  </a:t>
            </a:r>
            <a:r>
              <a:rPr lang="en-US" sz="2200" dirty="0"/>
              <a:t>Computer Vision and Pattern </a:t>
            </a:r>
            <a:r>
              <a:rPr lang="en-US" sz="2200" dirty="0" smtClean="0"/>
              <a:t>Recognition, 2012 </a:t>
            </a:r>
            <a:endParaRPr lang="en-US" sz="2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127375"/>
            <a:ext cx="7848600" cy="12922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Presenter: Van-Dung Hoang</a:t>
            </a:r>
          </a:p>
          <a:p>
            <a:r>
              <a:rPr lang="en-US" sz="2000" dirty="0" smtClean="0"/>
              <a:t>dungvanhoang@islab.ulsan.ac.kr</a:t>
            </a:r>
          </a:p>
          <a:p>
            <a:r>
              <a:rPr lang="en-US" sz="2000" smtClean="0"/>
              <a:t>June 15, </a:t>
            </a:r>
            <a:r>
              <a:rPr lang="en-US" sz="2000" dirty="0" smtClean="0"/>
              <a:t>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55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Expressing motion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frame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100" y="625653"/>
            <a:ext cx="8976645" cy="577514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Transformation of right camera: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Transformation </a:t>
            </a:r>
            <a:r>
              <a:rPr lang="en-US" dirty="0"/>
              <a:t>of </a:t>
            </a:r>
            <a:r>
              <a:rPr lang="en-US" dirty="0" smtClean="0"/>
              <a:t>left camera: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Where: </a:t>
            </a:r>
            <a:r>
              <a:rPr lang="en-US" i="1" dirty="0" smtClean="0"/>
              <a:t>q:</a:t>
            </a:r>
            <a:r>
              <a:rPr lang="en-US" dirty="0" smtClean="0"/>
              <a:t> quaternion rotation representation.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i="1" dirty="0" smtClean="0"/>
              <a:t>R</a:t>
            </a:r>
            <a:r>
              <a:rPr lang="en-US" dirty="0" smtClean="0"/>
              <a:t>: rotation matrix.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i="1" dirty="0" smtClean="0"/>
              <a:t>t</a:t>
            </a:r>
            <a:r>
              <a:rPr lang="en-US" dirty="0" smtClean="0"/>
              <a:t>: translation.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5" y="785191"/>
            <a:ext cx="3295023" cy="254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818274"/>
              </p:ext>
            </p:extLst>
          </p:nvPr>
        </p:nvGraphicFramePr>
        <p:xfrm>
          <a:off x="380999" y="3429000"/>
          <a:ext cx="503013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8" name="Equation" r:id="rId4" imgW="2654280" imgH="482400" progId="Equation.DSMT4">
                  <p:embed/>
                </p:oleObj>
              </mc:Choice>
              <mc:Fallback>
                <p:oleObj name="Equation" r:id="rId4" imgW="2654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999" y="3429000"/>
                        <a:ext cx="503013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12598433"/>
              </p:ext>
            </p:extLst>
          </p:nvPr>
        </p:nvGraphicFramePr>
        <p:xfrm>
          <a:off x="304800" y="1676400"/>
          <a:ext cx="512629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Equation" r:id="rId6" imgW="2705040" imgH="482400" progId="Equation.DSMT4">
                  <p:embed/>
                </p:oleObj>
              </mc:Choice>
              <mc:Fallback>
                <p:oleObj name="Equation" r:id="rId6" imgW="2705040" imgH="482400" progId="Equation.DSMT4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512629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ction Button: Forward or Next 2">
            <a:hlinkClick r:id="rId8" action="ppaction://hlinksldjump" highlightClick="1"/>
          </p:cNvPr>
          <p:cNvSpPr/>
          <p:nvPr/>
        </p:nvSpPr>
        <p:spPr>
          <a:xfrm>
            <a:off x="3886200" y="5948680"/>
            <a:ext cx="3810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the uncertainty of the estimated incremental motion of the cameras =&gt; computing covariance of motion parameters based on projection error: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Where: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stands for Left or Right camera.</a:t>
            </a:r>
          </a:p>
          <a:p>
            <a:pPr lvl="1"/>
            <a:r>
              <a:rPr lang="en-US" i="1" dirty="0" smtClean="0">
                <a:latin typeface="Brush Script MT" pitchFamily="66" charset="0"/>
              </a:rPr>
              <a:t>P</a:t>
            </a:r>
            <a:r>
              <a:rPr lang="en-US" dirty="0" smtClean="0"/>
              <a:t> : projection function.</a:t>
            </a:r>
          </a:p>
          <a:p>
            <a:pPr lvl="1"/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: 3D world point.</a:t>
            </a:r>
          </a:p>
          <a:p>
            <a:pPr lvl="1"/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: : 2D image point.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49149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two motion estimation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residual of 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Computing weight matrix for correction</a:t>
            </a:r>
          </a:p>
          <a:p>
            <a:endParaRPr lang="en-US" dirty="0"/>
          </a:p>
          <a:p>
            <a:r>
              <a:rPr lang="en-US" dirty="0" smtClean="0"/>
              <a:t>Correction value</a:t>
            </a:r>
          </a:p>
          <a:p>
            <a:endParaRPr lang="en-US" dirty="0" smtClean="0"/>
          </a:p>
          <a:p>
            <a:r>
              <a:rPr lang="en-US" dirty="0" smtClean="0"/>
              <a:t>Fusion: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96" y="1219200"/>
            <a:ext cx="21717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73893"/>
            <a:ext cx="6199411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1109041" cy="57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74" y="4800600"/>
            <a:ext cx="5638800" cy="78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Feedback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into individual camera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0" y="625653"/>
            <a:ext cx="7923900" cy="5622747"/>
          </a:xfrm>
        </p:spPr>
        <p:txBody>
          <a:bodyPr>
            <a:normAutofit/>
          </a:bodyPr>
          <a:lstStyle/>
          <a:p>
            <a:r>
              <a:rPr lang="en-US" dirty="0" smtClean="0"/>
              <a:t>Motion estimate result after fusion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 The optimal translation and rotation of each camera are inferred from the fused motion result.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with C is representative for left or right camera.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" y="3733800"/>
            <a:ext cx="7010789" cy="8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638800" cy="78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setup </a:t>
            </a:r>
          </a:p>
          <a:p>
            <a:pPr lvl="1"/>
            <a:r>
              <a:rPr lang="en-US" dirty="0" smtClean="0"/>
              <a:t>Stereo cameras with 150</a:t>
            </a:r>
            <a:r>
              <a:rPr lang="en-US" baseline="30000" dirty="0" smtClean="0"/>
              <a:t>o</a:t>
            </a:r>
            <a:r>
              <a:rPr lang="en-US" dirty="0" smtClean="0"/>
              <a:t>FOV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Cameras system is calibration by “eyes-hand”.</a:t>
            </a:r>
          </a:p>
          <a:p>
            <a:pPr lvl="1"/>
            <a:r>
              <a:rPr lang="en-US" dirty="0" smtClean="0"/>
              <a:t>Camera triggering unit: to synchronize images capture.</a:t>
            </a:r>
          </a:p>
          <a:p>
            <a:pPr lvl="1"/>
            <a:r>
              <a:rPr lang="en-US" dirty="0" err="1" smtClean="0"/>
              <a:t>Vicon</a:t>
            </a:r>
            <a:r>
              <a:rPr lang="en-US" dirty="0" smtClean="0"/>
              <a:t> motion capture system: to validate </a:t>
            </a:r>
            <a:r>
              <a:rPr lang="en-US" dirty="0"/>
              <a:t>of </a:t>
            </a:r>
            <a:r>
              <a:rPr lang="en-US" dirty="0" smtClean="0"/>
              <a:t>motion estimation.</a:t>
            </a:r>
          </a:p>
          <a:p>
            <a:pPr lvl="1"/>
            <a:r>
              <a:rPr lang="en-US" dirty="0" smtClean="0"/>
              <a:t>CPU core i7 2.8Ghz, 4GB RAM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676900" cy="18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219200" y="19812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0" y="192487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2368826"/>
            <a:ext cx="609600" cy="526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2118691"/>
            <a:ext cx="609600" cy="526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28800" y="1447800"/>
            <a:ext cx="76200" cy="6708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30217" y="2645465"/>
            <a:ext cx="655983" cy="17662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5"/>
          </p:cNvCxnSpPr>
          <p:nvPr/>
        </p:nvCxnSpPr>
        <p:spPr>
          <a:xfrm flipH="1" flipV="1">
            <a:off x="2730126" y="2818456"/>
            <a:ext cx="241674" cy="19320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Data collected in circular trajectory.</a:t>
            </a:r>
          </a:p>
          <a:p>
            <a:pPr marL="514350" indent="-514350">
              <a:buAutoNum type="alphaLcParenR"/>
            </a:pPr>
            <a:r>
              <a:rPr lang="en-US" dirty="0" smtClean="0"/>
              <a:t>Monocular </a:t>
            </a:r>
            <a:r>
              <a:rPr lang="en-US" dirty="0"/>
              <a:t>VO </a:t>
            </a:r>
            <a:r>
              <a:rPr lang="en-US" dirty="0" smtClean="0"/>
              <a:t>in </a:t>
            </a:r>
            <a:r>
              <a:rPr lang="en-US" dirty="0"/>
              <a:t>each camera </a:t>
            </a:r>
            <a:r>
              <a:rPr lang="en-US" dirty="0" smtClean="0"/>
              <a:t>without scale </a:t>
            </a:r>
            <a:r>
              <a:rPr lang="en-US" dirty="0"/>
              <a:t>estimation or fusion </a:t>
            </a:r>
            <a:r>
              <a:rPr lang="en-US" dirty="0" smtClean="0"/>
              <a:t>step.</a:t>
            </a:r>
          </a:p>
          <a:p>
            <a:pPr marL="514350" indent="-514350">
              <a:buAutoNum type="alphaLcParenR"/>
            </a:pPr>
            <a:r>
              <a:rPr lang="en-US" dirty="0" smtClean="0"/>
              <a:t>VO with scale </a:t>
            </a:r>
            <a:r>
              <a:rPr lang="en-US" dirty="0"/>
              <a:t>estimation </a:t>
            </a:r>
            <a:r>
              <a:rPr lang="en-US" dirty="0" smtClean="0"/>
              <a:t>but not fusion.</a:t>
            </a:r>
          </a:p>
          <a:p>
            <a:pPr marL="514350" indent="-514350">
              <a:buFont typeface="Wingdings" pitchFamily="2" charset="2"/>
              <a:buAutoNum type="alphaLcParenR"/>
            </a:pPr>
            <a:r>
              <a:rPr lang="en-US" dirty="0"/>
              <a:t>VO with </a:t>
            </a:r>
            <a:r>
              <a:rPr lang="en-US" dirty="0" smtClean="0"/>
              <a:t>scale </a:t>
            </a:r>
            <a:r>
              <a:rPr lang="en-US" dirty="0"/>
              <a:t>estimation </a:t>
            </a:r>
            <a:r>
              <a:rPr lang="en-US" dirty="0" smtClean="0"/>
              <a:t>and fusion</a:t>
            </a:r>
            <a:r>
              <a:rPr lang="en-US" dirty="0"/>
              <a:t>.</a:t>
            </a:r>
          </a:p>
          <a:p>
            <a:pPr marL="514350" indent="-514350">
              <a:buAutoNum type="alphaLcParenR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65" y="990600"/>
            <a:ext cx="5334000" cy="26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the ratio </a:t>
            </a:r>
            <a:r>
              <a:rPr lang="en-US" dirty="0" smtClean="0"/>
              <a:t>of the incremental translation from estimated and ground truth.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580193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8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0" y="625653"/>
            <a:ext cx="8976645" cy="585134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collected in </a:t>
            </a:r>
            <a:r>
              <a:rPr lang="en-US" dirty="0" smtClean="0"/>
              <a:t>straight motion and little rotation.</a:t>
            </a:r>
          </a:p>
          <a:p>
            <a:pPr marL="514350" indent="-514350">
              <a:buAutoNum type="alphaLcParenR"/>
            </a:pPr>
            <a:r>
              <a:rPr lang="en-US" sz="2600" dirty="0"/>
              <a:t>Monocular VO in each camera without scale estimation or fusion step.</a:t>
            </a:r>
          </a:p>
          <a:p>
            <a:pPr marL="514350" indent="-514350">
              <a:buAutoNum type="alphaLcParenR"/>
            </a:pPr>
            <a:r>
              <a:rPr lang="en-US" sz="2600" dirty="0"/>
              <a:t>VO with scale estimation but not fusion.</a:t>
            </a:r>
          </a:p>
          <a:p>
            <a:pPr marL="514350" indent="-514350">
              <a:buFont typeface="Wingdings" pitchFamily="2" charset="2"/>
              <a:buAutoNum type="alphaLcParenR"/>
            </a:pPr>
            <a:r>
              <a:rPr lang="en-US" sz="2600" dirty="0"/>
              <a:t>VO with scale estimation and fusion.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685800"/>
            <a:ext cx="4914207" cy="38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19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on standard deviation of the scale estimation, number of inliers in the RANSAC scheme, and motion degeneracy (planar motion, almost no rotation,..)  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343400" cy="32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15" y="2895600"/>
            <a:ext cx="4353992" cy="331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2530445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Circular motion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3599" y="2440888"/>
            <a:ext cx="4351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Straight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motion and little rotation</a:t>
            </a:r>
          </a:p>
        </p:txBody>
      </p:sp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on the norm of ratio the </a:t>
            </a:r>
            <a:r>
              <a:rPr lang="en-US" dirty="0"/>
              <a:t>incremental translation from estimated and ground truth.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Time consuming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3" y="3810000"/>
            <a:ext cx="40862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19250"/>
            <a:ext cx="5943600" cy="139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30" y="5638800"/>
            <a:ext cx="895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[4] B</a:t>
            </a:r>
            <a:r>
              <a:rPr lang="en-US" sz="1600" dirty="0"/>
              <a:t>. </a:t>
            </a:r>
            <a:r>
              <a:rPr lang="en-US" sz="1600" dirty="0" err="1"/>
              <a:t>Clipp</a:t>
            </a:r>
            <a:r>
              <a:rPr lang="en-US" sz="1600" dirty="0"/>
              <a:t>, J.-H. Kim, J.-M. </a:t>
            </a:r>
            <a:r>
              <a:rPr lang="en-US" sz="1600" dirty="0" err="1"/>
              <a:t>Frahm</a:t>
            </a:r>
            <a:r>
              <a:rPr lang="en-US" sz="1600" dirty="0"/>
              <a:t>, M. </a:t>
            </a:r>
            <a:r>
              <a:rPr lang="en-US" sz="1600" dirty="0" err="1"/>
              <a:t>Pollefeys</a:t>
            </a:r>
            <a:r>
              <a:rPr lang="en-US" sz="1600" dirty="0"/>
              <a:t>, and R. Hart-ley. Robust 6DOF Motion Estimation for Non-Overlapping</a:t>
            </a:r>
            <a:r>
              <a:rPr lang="en-US" sz="1600" dirty="0" smtClean="0"/>
              <a:t>, Multi-Camera </a:t>
            </a:r>
            <a:r>
              <a:rPr lang="en-US" sz="1600" dirty="0"/>
              <a:t>Systems. </a:t>
            </a:r>
            <a:r>
              <a:rPr lang="en-US" sz="1600" dirty="0" smtClean="0"/>
              <a:t>IEEE Workshop </a:t>
            </a:r>
            <a:r>
              <a:rPr lang="en-US" sz="1600" dirty="0"/>
              <a:t>on Applications of Computer </a:t>
            </a:r>
            <a:r>
              <a:rPr lang="en-US" sz="1600" dirty="0" smtClean="0"/>
              <a:t>Vision 2008, </a:t>
            </a:r>
            <a:r>
              <a:rPr lang="en-US" sz="1600" dirty="0"/>
              <a:t>pages 1–8</a:t>
            </a:r>
            <a:r>
              <a:rPr lang="en-US" sz="1600" dirty="0" smtClean="0"/>
              <a:t>,</a:t>
            </a:r>
            <a:endParaRPr lang="en-US" sz="1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838200"/>
            <a:ext cx="15335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</a:p>
          <a:p>
            <a:r>
              <a:rPr lang="en-US" dirty="0"/>
              <a:t>System </a:t>
            </a:r>
            <a:r>
              <a:rPr lang="en-US" dirty="0" smtClean="0"/>
              <a:t>overview</a:t>
            </a:r>
            <a:endParaRPr lang="en-US" dirty="0"/>
          </a:p>
          <a:p>
            <a:r>
              <a:rPr lang="en-US" dirty="0"/>
              <a:t>Transformation constraint </a:t>
            </a:r>
            <a:endParaRPr lang="en-US" dirty="0" smtClean="0"/>
          </a:p>
          <a:p>
            <a:r>
              <a:rPr lang="en-US" dirty="0"/>
              <a:t>Multi-frame </a:t>
            </a:r>
            <a:r>
              <a:rPr lang="en-US" dirty="0" smtClean="0"/>
              <a:t>window process</a:t>
            </a:r>
          </a:p>
          <a:p>
            <a:r>
              <a:rPr lang="en-US" dirty="0"/>
              <a:t>Fusion of two </a:t>
            </a:r>
            <a:r>
              <a:rPr lang="en-US" dirty="0" smtClean="0"/>
              <a:t>odometry</a:t>
            </a:r>
          </a:p>
          <a:p>
            <a:r>
              <a:rPr lang="en-US" dirty="0"/>
              <a:t>Feedback into individual camera frame</a:t>
            </a:r>
            <a:endParaRPr lang="en-US" dirty="0" smtClean="0"/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the method for estimating metric 6DOF motion of stereo non-overlapping FOV. </a:t>
            </a:r>
          </a:p>
          <a:p>
            <a:r>
              <a:rPr lang="en-US" dirty="0"/>
              <a:t>Application indoor environment. 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Lager FOV due to avoid common view of two camera.</a:t>
            </a:r>
          </a:p>
          <a:p>
            <a:pPr lvl="1"/>
            <a:r>
              <a:rPr lang="en-US" dirty="0" smtClean="0"/>
              <a:t>Suitable for parallel process. 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Short term tracking landmark =&gt; unsuitable for back confirm and correct error.</a:t>
            </a:r>
          </a:p>
          <a:p>
            <a:pPr lvl="1"/>
            <a:r>
              <a:rPr lang="en-US" dirty="0" smtClean="0"/>
              <a:t>Low accuracy in the straight 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Quaternion </a:t>
            </a:r>
            <a:r>
              <a:rPr lang="en-US" dirty="0" smtClean="0"/>
              <a:t>and rotation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602187"/>
              </p:ext>
            </p:extLst>
          </p:nvPr>
        </p:nvGraphicFramePr>
        <p:xfrm>
          <a:off x="381000" y="914400"/>
          <a:ext cx="3540725" cy="31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Equation" r:id="rId4" imgW="1562040" imgH="1701720" progId="Equation.DSMT4">
                  <p:embed/>
                </p:oleObj>
              </mc:Choice>
              <mc:Fallback>
                <p:oleObj name="Equation" r:id="rId4" imgW="156204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914400"/>
                        <a:ext cx="3540725" cy="313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4419600"/>
            <a:ext cx="220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Rotation matrix: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05400"/>
            <a:ext cx="7216140" cy="912495"/>
          </a:xfrm>
          <a:prstGeom prst="rect">
            <a:avLst/>
          </a:prstGeom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599"/>
            <a:ext cx="4062786" cy="34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tion Button: Forward or Next 6">
            <a:hlinkClick r:id="rId8" action="ppaction://hlinksldjump" highlightClick="1"/>
          </p:cNvPr>
          <p:cNvSpPr/>
          <p:nvPr/>
        </p:nvSpPr>
        <p:spPr>
          <a:xfrm flipH="1">
            <a:off x="304800" y="6002655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 vs. Euler angle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quaternion to Euler angle (</a:t>
            </a:r>
            <a:r>
              <a:rPr lang="en-US" dirty="0" err="1"/>
              <a:t>Tait</a:t>
            </a:r>
            <a:r>
              <a:rPr lang="en-US" dirty="0"/>
              <a:t>–Bryan </a:t>
            </a:r>
            <a:r>
              <a:rPr lang="en-US" dirty="0" smtClean="0"/>
              <a:t>rotation)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Convert Euler </a:t>
            </a:r>
            <a:r>
              <a:rPr lang="en-US" dirty="0"/>
              <a:t>angle </a:t>
            </a:r>
            <a:r>
              <a:rPr lang="en-US" dirty="0" smtClean="0"/>
              <a:t>to quaternion 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8" y="4038600"/>
            <a:ext cx="6766560" cy="1215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5031105" cy="912495"/>
          </a:xfrm>
          <a:prstGeom prst="rect">
            <a:avLst/>
          </a:prstGeom>
        </p:spPr>
      </p:pic>
      <p:sp>
        <p:nvSpPr>
          <p:cNvPr id="6" name="Action Button: Forward or Next 5">
            <a:hlinkClick r:id="rId6" action="ppaction://hlinksldjump" highlightClick="1"/>
          </p:cNvPr>
          <p:cNvSpPr/>
          <p:nvPr/>
        </p:nvSpPr>
        <p:spPr>
          <a:xfrm flipH="1">
            <a:off x="304800" y="579628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Quaternion </a:t>
            </a:r>
            <a:r>
              <a:rPr lang="en-US" i="1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i="1" dirty="0" smtClean="0"/>
          </a:p>
          <a:p>
            <a:pPr marL="0" indent="0" algn="ctr">
              <a:buNone/>
            </a:pPr>
            <a:r>
              <a:rPr lang="en-US" b="1" i="1" dirty="0" smtClean="0"/>
              <a:t>q</a:t>
            </a:r>
            <a:r>
              <a:rPr lang="en-US" b="1" i="1" baseline="-25000" dirty="0" smtClean="0"/>
              <a:t>1</a:t>
            </a:r>
            <a:r>
              <a:rPr lang="en-US" dirty="0" smtClean="0">
                <a:sym typeface="Symbol"/>
              </a:rPr>
              <a:t> q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=(</a:t>
            </a:r>
            <a:r>
              <a:rPr lang="en-US" i="1" dirty="0" smtClean="0">
                <a:sym typeface="Symbol"/>
              </a:rPr>
              <a:t>s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i="1" dirty="0" smtClean="0">
                <a:sym typeface="Symbol"/>
              </a:rPr>
              <a:t>s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-</a:t>
            </a:r>
            <a:r>
              <a:rPr lang="en-US" i="1" dirty="0" smtClean="0">
                <a:sym typeface="Symbol"/>
              </a:rPr>
              <a:t>v'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i="1" dirty="0" smtClean="0">
                <a:sym typeface="Symbol"/>
              </a:rPr>
              <a:t>v</a:t>
            </a:r>
            <a:r>
              <a:rPr lang="en-US" i="1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s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i="1" dirty="0" smtClean="0">
                <a:sym typeface="Symbol"/>
              </a:rPr>
              <a:t>v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+ </a:t>
            </a:r>
            <a:r>
              <a:rPr lang="en-US" i="1" dirty="0" smtClean="0">
                <a:sym typeface="Symbol"/>
              </a:rPr>
              <a:t>s</a:t>
            </a:r>
            <a:r>
              <a:rPr lang="en-US" i="1" baseline="-25000" dirty="0" smtClean="0">
                <a:sym typeface="Symbol"/>
              </a:rPr>
              <a:t>2</a:t>
            </a:r>
            <a:r>
              <a:rPr lang="en-US" i="1" dirty="0" smtClean="0">
                <a:sym typeface="Symbol"/>
              </a:rPr>
              <a:t>v</a:t>
            </a:r>
            <a:r>
              <a:rPr lang="en-US" i="1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+</a:t>
            </a:r>
            <a:r>
              <a:rPr lang="en-US" i="1" dirty="0" smtClean="0">
                <a:sym typeface="Symbol"/>
              </a:rPr>
              <a:t>v</a:t>
            </a:r>
            <a:r>
              <a:rPr lang="en-US" i="1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</a:t>
            </a:r>
            <a:r>
              <a:rPr lang="en-US" i="1" dirty="0" smtClean="0">
                <a:sym typeface="Symbol"/>
              </a:rPr>
              <a:t>v</a:t>
            </a:r>
            <a:r>
              <a:rPr lang="en-US" i="1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</a:p>
          <a:p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Where:</a:t>
            </a:r>
          </a:p>
          <a:p>
            <a:pPr lvl="1"/>
            <a:r>
              <a:rPr lang="en-US" i="1" dirty="0" smtClean="0"/>
              <a:t>q</a:t>
            </a:r>
            <a:r>
              <a:rPr lang="en-US" i="1" baseline="-25000" dirty="0" smtClean="0"/>
              <a:t>1</a:t>
            </a:r>
            <a:r>
              <a:rPr lang="en-US" i="1" dirty="0" smtClean="0"/>
              <a:t>=(s</a:t>
            </a:r>
            <a:r>
              <a:rPr lang="en-US" i="1" baseline="-25000" dirty="0" smtClean="0"/>
              <a:t>1</a:t>
            </a:r>
            <a:r>
              <a:rPr lang="en-US" i="1" dirty="0" smtClean="0"/>
              <a:t>,v</a:t>
            </a:r>
            <a:r>
              <a:rPr lang="en-US" i="1" baseline="-25000" dirty="0" smtClean="0"/>
              <a:t>1</a:t>
            </a:r>
            <a:r>
              <a:rPr lang="en-US" i="1" dirty="0" smtClean="0"/>
              <a:t>)  </a:t>
            </a:r>
          </a:p>
          <a:p>
            <a:pPr lvl="1"/>
            <a:r>
              <a:rPr lang="en-US" i="1" dirty="0" smtClean="0"/>
              <a:t>q</a:t>
            </a:r>
            <a:r>
              <a:rPr lang="en-US" i="1" baseline="-25000" dirty="0" smtClean="0"/>
              <a:t>2</a:t>
            </a:r>
            <a:r>
              <a:rPr lang="en-US" i="1" dirty="0" smtClean="0"/>
              <a:t>=(s</a:t>
            </a:r>
            <a:r>
              <a:rPr lang="en-US" i="1" baseline="-25000" dirty="0" smtClean="0"/>
              <a:t>2</a:t>
            </a:r>
            <a:r>
              <a:rPr lang="en-US" i="1" dirty="0" smtClean="0"/>
              <a:t>,v</a:t>
            </a:r>
            <a:r>
              <a:rPr lang="en-US" i="1" baseline="-25000" dirty="0" smtClean="0"/>
              <a:t>2</a:t>
            </a:r>
            <a:r>
              <a:rPr lang="en-US" i="1" dirty="0" smtClean="0"/>
              <a:t>)  </a:t>
            </a:r>
          </a:p>
          <a:p>
            <a:pPr lvl="1"/>
            <a:r>
              <a:rPr lang="en-US" i="1" dirty="0" err="1" smtClean="0"/>
              <a:t>s</a:t>
            </a:r>
            <a:r>
              <a:rPr lang="en-US" i="1" baseline="-25000" dirty="0" err="1" smtClean="0"/>
              <a:t>i</a:t>
            </a:r>
            <a:r>
              <a:rPr lang="en-US" dirty="0" smtClean="0"/>
              <a:t>: scalar (real) component for quaternion</a:t>
            </a:r>
          </a:p>
          <a:p>
            <a:pPr lvl="1"/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dirty="0" smtClean="0"/>
              <a:t>: vector (imaginary) components for quaternion </a:t>
            </a:r>
          </a:p>
          <a:p>
            <a:pPr lvl="1"/>
            <a:r>
              <a:rPr lang="en-US" dirty="0" smtClean="0">
                <a:sym typeface="Symbol"/>
              </a:rPr>
              <a:t>:</a:t>
            </a:r>
            <a:r>
              <a:rPr lang="en-US" dirty="0" smtClean="0"/>
              <a:t> quaternion product</a:t>
            </a:r>
          </a:p>
          <a:p>
            <a:pPr lvl="1"/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: cross product</a:t>
            </a:r>
          </a:p>
          <a:p>
            <a:endParaRPr lang="en-US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 flipH="1">
            <a:off x="266700" y="594868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04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of motion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covariance of the </a:t>
            </a:r>
            <a:r>
              <a:rPr lang="en-US" sz="2400" dirty="0" smtClean="0"/>
              <a:t>motion parameters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Covariance matrix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Where: </a:t>
            </a:r>
            <a:r>
              <a:rPr lang="en-US" sz="2000" dirty="0" smtClean="0">
                <a:sym typeface="Symbol"/>
              </a:rPr>
              <a:t>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is </a:t>
            </a:r>
            <a:r>
              <a:rPr lang="en-US" sz="2000" dirty="0"/>
              <a:t>the estimated variance of the </a:t>
            </a:r>
            <a:r>
              <a:rPr lang="en-US" sz="2000" dirty="0" smtClean="0"/>
              <a:t>residual.</a:t>
            </a:r>
          </a:p>
          <a:p>
            <a:pPr marL="0" indent="0">
              <a:buNone/>
            </a:pPr>
            <a:r>
              <a:rPr lang="en-US" sz="2000" i="1" dirty="0" smtClean="0"/>
              <a:t>	t </a:t>
            </a:r>
            <a:r>
              <a:rPr lang="en-US" sz="2000" dirty="0" smtClean="0"/>
              <a:t>and </a:t>
            </a:r>
            <a:r>
              <a:rPr lang="en-US" sz="2000" i="1" dirty="0" err="1" smtClean="0"/>
              <a:t>rpy</a:t>
            </a:r>
            <a:r>
              <a:rPr lang="en-US" sz="2000" i="1" dirty="0" smtClean="0"/>
              <a:t> </a:t>
            </a:r>
            <a:r>
              <a:rPr lang="en-US" sz="2000" dirty="0"/>
              <a:t>represent the translation and Euler </a:t>
            </a:r>
            <a:r>
              <a:rPr lang="en-US" sz="2000" dirty="0" smtClean="0"/>
              <a:t>angles</a:t>
            </a:r>
          </a:p>
          <a:p>
            <a:r>
              <a:rPr lang="en-US" sz="2400" dirty="0" smtClean="0"/>
              <a:t>Covariance matrix rewrite in quaternion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where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BI</a:t>
            </a:r>
            <a:r>
              <a:rPr lang="en-US" sz="2400" dirty="0" smtClean="0"/>
              <a:t> consists </a:t>
            </a:r>
            <a:r>
              <a:rPr lang="en-US" sz="2400" dirty="0"/>
              <a:t>of rotation matrices along its </a:t>
            </a:r>
            <a:r>
              <a:rPr lang="en-US" sz="2400" dirty="0" smtClean="0"/>
              <a:t>diagonal</a:t>
            </a:r>
            <a:endParaRPr lang="en-US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98" y="1284633"/>
            <a:ext cx="3552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5057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6" y="4495800"/>
            <a:ext cx="625428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91200"/>
            <a:ext cx="2076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82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Jacobian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5653"/>
            <a:ext cx="8976645" cy="3565347"/>
          </a:xfrm>
        </p:spPr>
        <p:txBody>
          <a:bodyPr>
            <a:norm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dirty="0" err="1" smtClean="0"/>
              <a:t>Jacobian</a:t>
            </a:r>
            <a:r>
              <a:rPr lang="en-US" dirty="0" smtClean="0"/>
              <a:t> matrix of motion function </a:t>
            </a:r>
            <a:r>
              <a:rPr lang="en-US" i="1" dirty="0" smtClean="0"/>
              <a:t>f(</a:t>
            </a:r>
            <a:r>
              <a:rPr lang="en-US" i="1" dirty="0" err="1" smtClean="0"/>
              <a:t>X,u</a:t>
            </a:r>
            <a:r>
              <a:rPr lang="en-US" i="1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882144"/>
              </p:ext>
            </p:extLst>
          </p:nvPr>
        </p:nvGraphicFramePr>
        <p:xfrm>
          <a:off x="304800" y="1143000"/>
          <a:ext cx="39751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3" imgW="2438280" imgH="711000" progId="Equation.DSMT4">
                  <p:embed/>
                </p:oleObj>
              </mc:Choice>
              <mc:Fallback>
                <p:oleObj name="Equation" r:id="rId3" imgW="24382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397510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759796"/>
              </p:ext>
            </p:extLst>
          </p:nvPr>
        </p:nvGraphicFramePr>
        <p:xfrm>
          <a:off x="914400" y="2286000"/>
          <a:ext cx="37274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5" imgW="2286000" imgH="711000" progId="Equation.DSMT4">
                  <p:embed/>
                </p:oleObj>
              </mc:Choice>
              <mc:Fallback>
                <p:oleObj name="Equation" r:id="rId5" imgW="22860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37274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8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EKF Process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880348"/>
              </p:ext>
            </p:extLst>
          </p:nvPr>
        </p:nvGraphicFramePr>
        <p:xfrm>
          <a:off x="2895601" y="1143000"/>
          <a:ext cx="2637064" cy="41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name="Equation" r:id="rId3" imgW="1447560" imgH="228600" progId="Equation.DSMT4">
                  <p:embed/>
                </p:oleObj>
              </mc:Choice>
              <mc:Fallback>
                <p:oleObj name="Equation" r:id="rId3" imgW="144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1" y="1143000"/>
                        <a:ext cx="2637064" cy="416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967809"/>
              </p:ext>
            </p:extLst>
          </p:nvPr>
        </p:nvGraphicFramePr>
        <p:xfrm>
          <a:off x="2895600" y="1676401"/>
          <a:ext cx="1781175" cy="41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3" name="Equation" r:id="rId5" imgW="977760" imgH="228600" progId="Equation.DSMT4">
                  <p:embed/>
                </p:oleObj>
              </mc:Choice>
              <mc:Fallback>
                <p:oleObj name="Equation" r:id="rId5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6401"/>
                        <a:ext cx="1781175" cy="416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954" y="625654"/>
            <a:ext cx="8976646" cy="5775146"/>
          </a:xfrm>
        </p:spPr>
        <p:txBody>
          <a:bodyPr>
            <a:normAutofit/>
          </a:bodyPr>
          <a:lstStyle/>
          <a:p>
            <a:r>
              <a:rPr lang="en-US" dirty="0" smtClean="0"/>
              <a:t>Formulation:</a:t>
            </a:r>
          </a:p>
          <a:p>
            <a:pPr lvl="1"/>
            <a:r>
              <a:rPr lang="en-US" dirty="0" smtClean="0"/>
              <a:t>State transition</a:t>
            </a:r>
          </a:p>
          <a:p>
            <a:pPr lvl="1"/>
            <a:r>
              <a:rPr lang="en-US" dirty="0" smtClean="0"/>
              <a:t>Observation </a:t>
            </a:r>
            <a:endParaRPr lang="en-US" dirty="0"/>
          </a:p>
          <a:p>
            <a:r>
              <a:rPr lang="en-US" dirty="0" smtClean="0"/>
              <a:t>Predict:</a:t>
            </a:r>
          </a:p>
          <a:p>
            <a:pPr lvl="1"/>
            <a:r>
              <a:rPr lang="en-US" dirty="0" smtClean="0"/>
              <a:t>Predicted state estimate </a:t>
            </a:r>
            <a:endParaRPr lang="en-US" dirty="0"/>
          </a:p>
          <a:p>
            <a:pPr lvl="1"/>
            <a:r>
              <a:rPr lang="en-US" dirty="0" smtClean="0"/>
              <a:t>Predict covariance estimate</a:t>
            </a:r>
          </a:p>
          <a:p>
            <a:r>
              <a:rPr lang="en-US" dirty="0" smtClean="0"/>
              <a:t>Update:</a:t>
            </a:r>
          </a:p>
          <a:p>
            <a:pPr lvl="1"/>
            <a:r>
              <a:rPr lang="en-US" dirty="0" smtClean="0"/>
              <a:t>Measurement residual:</a:t>
            </a:r>
          </a:p>
          <a:p>
            <a:pPr lvl="1"/>
            <a:r>
              <a:rPr lang="en-US" dirty="0" smtClean="0"/>
              <a:t>Residual covariance:</a:t>
            </a:r>
          </a:p>
          <a:p>
            <a:pPr lvl="1"/>
            <a:r>
              <a:rPr lang="en-US" dirty="0" err="1" smtClean="0"/>
              <a:t>Kalman</a:t>
            </a:r>
            <a:r>
              <a:rPr lang="en-US" dirty="0" smtClean="0"/>
              <a:t> gain:</a:t>
            </a:r>
          </a:p>
          <a:p>
            <a:pPr lvl="1"/>
            <a:r>
              <a:rPr lang="en-US" dirty="0" smtClean="0"/>
              <a:t>Update state estimate:</a:t>
            </a:r>
          </a:p>
          <a:p>
            <a:pPr lvl="1"/>
            <a:r>
              <a:rPr lang="en-US" dirty="0" smtClean="0"/>
              <a:t>Update </a:t>
            </a:r>
            <a:r>
              <a:rPr lang="en-US" dirty="0"/>
              <a:t>covariance estimate 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238224"/>
              </p:ext>
            </p:extLst>
          </p:nvPr>
        </p:nvGraphicFramePr>
        <p:xfrm>
          <a:off x="4495800" y="2971800"/>
          <a:ext cx="2590800" cy="46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4" name="Equation" r:id="rId7" imgW="1422360" imgH="253800" progId="Equation.DSMT4">
                  <p:embed/>
                </p:oleObj>
              </mc:Choice>
              <mc:Fallback>
                <p:oleObj name="Equation" r:id="rId7" imgW="1422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71800"/>
                        <a:ext cx="2590800" cy="462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329457"/>
              </p:ext>
            </p:extLst>
          </p:nvPr>
        </p:nvGraphicFramePr>
        <p:xfrm>
          <a:off x="4495800" y="2362200"/>
          <a:ext cx="2105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5" name="Equation" r:id="rId9" imgW="1155600" imgH="266400" progId="Equation.DSMT4">
                  <p:embed/>
                </p:oleObj>
              </mc:Choice>
              <mc:Fallback>
                <p:oleObj name="Equation" r:id="rId9" imgW="1155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5800" y="2362200"/>
                        <a:ext cx="21050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52950"/>
              </p:ext>
            </p:extLst>
          </p:nvPr>
        </p:nvGraphicFramePr>
        <p:xfrm>
          <a:off x="4267200" y="3860800"/>
          <a:ext cx="1665514" cy="41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6" name="Equation" r:id="rId11" imgW="1015920" imgH="253800" progId="Equation.DSMT4">
                  <p:embed/>
                </p:oleObj>
              </mc:Choice>
              <mc:Fallback>
                <p:oleObj name="Equation" r:id="rId11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60800"/>
                        <a:ext cx="1665514" cy="41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84045"/>
              </p:ext>
            </p:extLst>
          </p:nvPr>
        </p:nvGraphicFramePr>
        <p:xfrm>
          <a:off x="4043363" y="4278314"/>
          <a:ext cx="1935871" cy="39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7" name="Equation" r:id="rId13" imgW="1180800" imgH="241200" progId="Equation.DSMT4">
                  <p:embed/>
                </p:oleObj>
              </mc:Choice>
              <mc:Fallback>
                <p:oleObj name="Equation" r:id="rId13" imgW="1180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4278314"/>
                        <a:ext cx="1935871" cy="394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940200"/>
              </p:ext>
            </p:extLst>
          </p:nvPr>
        </p:nvGraphicFramePr>
        <p:xfrm>
          <a:off x="4038601" y="4800601"/>
          <a:ext cx="1519493" cy="39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8" name="Equation" r:id="rId15" imgW="927000" imgH="241200" progId="Equation.DSMT4">
                  <p:embed/>
                </p:oleObj>
              </mc:Choice>
              <mc:Fallback>
                <p:oleObj name="Equation" r:id="rId15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4800601"/>
                        <a:ext cx="1519493" cy="394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242987"/>
              </p:ext>
            </p:extLst>
          </p:nvPr>
        </p:nvGraphicFramePr>
        <p:xfrm>
          <a:off x="4122738" y="5246688"/>
          <a:ext cx="1643827" cy="41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9" name="Equation" r:id="rId17" imgW="1002960" imgH="253800" progId="Equation.DSMT4">
                  <p:embed/>
                </p:oleObj>
              </mc:Choice>
              <mc:Fallback>
                <p:oleObj name="Equation" r:id="rId17" imgW="1002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5246688"/>
                        <a:ext cx="1643827" cy="41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875965"/>
              </p:ext>
            </p:extLst>
          </p:nvPr>
        </p:nvGraphicFramePr>
        <p:xfrm>
          <a:off x="4343400" y="5791201"/>
          <a:ext cx="1914184" cy="39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0" name="Equation" r:id="rId19" imgW="1168200" imgH="241200" progId="Equation.DSMT4">
                  <p:embed/>
                </p:oleObj>
              </mc:Choice>
              <mc:Fallback>
                <p:oleObj name="Equation" r:id="rId19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1201"/>
                        <a:ext cx="1914184" cy="39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96000" y="1600200"/>
            <a:ext cx="295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Noise: </a:t>
            </a:r>
            <a:r>
              <a:rPr lang="en-US" i="1" dirty="0" smtClean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=[</a:t>
            </a:r>
            <a:r>
              <a:rPr lang="en-US" i="1" dirty="0" smtClean="0">
                <a:solidFill>
                  <a:prstClr val="black"/>
                </a:solidFill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</a:rPr>
              <a:t>v </a:t>
            </a:r>
            <a:r>
              <a:rPr lang="en-US" i="1" dirty="0" smtClean="0">
                <a:solidFill>
                  <a:prstClr val="black"/>
                </a:solidFill>
              </a:rPr>
              <a:t>,</a:t>
            </a:r>
            <a:r>
              <a:rPr lang="en-US" i="1" dirty="0" err="1" smtClean="0">
                <a:solidFill>
                  <a:prstClr val="black"/>
                </a:solidFill>
              </a:rPr>
              <a:t>y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v</a:t>
            </a:r>
            <a:r>
              <a:rPr lang="en-US" i="1" baseline="-250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]</a:t>
            </a:r>
            <a:r>
              <a:rPr lang="en-US" i="1" baseline="30000" dirty="0" smtClean="0">
                <a:solidFill>
                  <a:prstClr val="black"/>
                </a:solidFill>
                <a:sym typeface="Symbol"/>
              </a:rPr>
              <a:t>T</a:t>
            </a:r>
          </a:p>
          <a:p>
            <a:r>
              <a:rPr lang="en-US" i="1" dirty="0" smtClean="0">
                <a:solidFill>
                  <a:prstClr val="black"/>
                </a:solidFill>
                <a:sym typeface="Symbol"/>
              </a:rPr>
              <a:t>            </a:t>
            </a:r>
            <a:r>
              <a:rPr lang="en-US" sz="1400" i="1" dirty="0" smtClean="0">
                <a:solidFill>
                  <a:prstClr val="black"/>
                </a:solidFill>
                <a:sym typeface="Symbol"/>
              </a:rPr>
              <a:t>Covariance matrix </a:t>
            </a:r>
            <a:r>
              <a:rPr lang="en-US" i="1" dirty="0" smtClean="0">
                <a:solidFill>
                  <a:prstClr val="black"/>
                </a:solidFill>
                <a:sym typeface="Symbol"/>
              </a:rPr>
              <a:t>R=E[</a:t>
            </a:r>
            <a:r>
              <a:rPr lang="en-US" i="1" dirty="0" err="1" smtClean="0">
                <a:solidFill>
                  <a:prstClr val="black"/>
                </a:solidFill>
                <a:sym typeface="Symbol"/>
              </a:rPr>
              <a:t>vv</a:t>
            </a:r>
            <a:r>
              <a:rPr lang="en-US" i="1" baseline="30000" dirty="0" err="1" smtClean="0">
                <a:solidFill>
                  <a:prstClr val="black"/>
                </a:solidFill>
                <a:sym typeface="Symbol"/>
              </a:rPr>
              <a:t>T</a:t>
            </a:r>
            <a:r>
              <a:rPr lang="en-US" i="1" dirty="0" smtClean="0">
                <a:solidFill>
                  <a:prstClr val="black"/>
                </a:solidFill>
                <a:sym typeface="Symbol"/>
              </a:rPr>
              <a:t>]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8892" y="838200"/>
            <a:ext cx="295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Noise: </a:t>
            </a:r>
            <a:r>
              <a:rPr lang="en-US" i="1" dirty="0" smtClean="0">
                <a:solidFill>
                  <a:prstClr val="black"/>
                </a:solidFill>
              </a:rPr>
              <a:t>w</a:t>
            </a:r>
            <a:r>
              <a:rPr lang="en-US" dirty="0" smtClean="0">
                <a:solidFill>
                  <a:prstClr val="black"/>
                </a:solidFill>
              </a:rPr>
              <a:t>=[</a:t>
            </a:r>
            <a:r>
              <a:rPr lang="en-US" i="1" dirty="0" err="1" smtClean="0">
                <a:solidFill>
                  <a:prstClr val="black"/>
                </a:solidFill>
              </a:rPr>
              <a:t>x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w</a:t>
            </a:r>
            <a:r>
              <a:rPr lang="en-US" i="1" baseline="-25000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,</a:t>
            </a:r>
            <a:r>
              <a:rPr lang="en-US" i="1" dirty="0" err="1" smtClean="0">
                <a:solidFill>
                  <a:prstClr val="black"/>
                </a:solidFill>
              </a:rPr>
              <a:t>y</a:t>
            </a:r>
            <a:r>
              <a:rPr lang="en-US" i="1" baseline="-25000" dirty="0" err="1" smtClean="0">
                <a:solidFill>
                  <a:prstClr val="black"/>
                </a:solidFill>
              </a:rPr>
              <a:t>w</a:t>
            </a:r>
            <a:r>
              <a:rPr lang="en-US" i="1" baseline="-25000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,</a:t>
            </a:r>
            <a:r>
              <a:rPr lang="en-US" i="1" dirty="0" smtClean="0">
                <a:solidFill>
                  <a:prstClr val="black"/>
                </a:solidFill>
                <a:sym typeface="Symbol"/>
              </a:rPr>
              <a:t></a:t>
            </a:r>
            <a:r>
              <a:rPr lang="en-US" i="1" baseline="-25000" dirty="0" smtClean="0">
                <a:solidFill>
                  <a:prstClr val="black"/>
                </a:solidFill>
                <a:sym typeface="Symbol"/>
              </a:rPr>
              <a:t>w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]</a:t>
            </a:r>
            <a:r>
              <a:rPr lang="en-US" i="1" baseline="30000" dirty="0" smtClean="0">
                <a:solidFill>
                  <a:prstClr val="black"/>
                </a:solidFill>
                <a:sym typeface="Symbol"/>
              </a:rPr>
              <a:t>T</a:t>
            </a:r>
          </a:p>
          <a:p>
            <a:r>
              <a:rPr lang="en-US" i="1" dirty="0" smtClean="0">
                <a:solidFill>
                  <a:prstClr val="black"/>
                </a:solidFill>
                <a:sym typeface="Symbol"/>
              </a:rPr>
              <a:t>            </a:t>
            </a:r>
            <a:r>
              <a:rPr lang="en-US" sz="1200" i="1" dirty="0" smtClean="0">
                <a:solidFill>
                  <a:prstClr val="black"/>
                </a:solidFill>
                <a:sym typeface="Symbol"/>
              </a:rPr>
              <a:t>Covariance matrix </a:t>
            </a:r>
            <a:r>
              <a:rPr lang="en-US" i="1" dirty="0" smtClean="0">
                <a:solidFill>
                  <a:prstClr val="black"/>
                </a:solidFill>
                <a:sym typeface="Symbol"/>
              </a:rPr>
              <a:t>Q=E[</a:t>
            </a:r>
            <a:r>
              <a:rPr lang="en-US" i="1" dirty="0" err="1" smtClean="0">
                <a:solidFill>
                  <a:prstClr val="black"/>
                </a:solidFill>
                <a:sym typeface="Symbol"/>
              </a:rPr>
              <a:t>ww</a:t>
            </a:r>
            <a:r>
              <a:rPr lang="en-US" i="1" baseline="30000" dirty="0" err="1" smtClean="0">
                <a:solidFill>
                  <a:prstClr val="black"/>
                </a:solidFill>
                <a:sym typeface="Symbol"/>
              </a:rPr>
              <a:t>T</a:t>
            </a:r>
            <a:r>
              <a:rPr lang="en-US" i="1" dirty="0" smtClean="0">
                <a:solidFill>
                  <a:prstClr val="black"/>
                </a:solidFill>
                <a:sym typeface="Symbol"/>
              </a:rPr>
              <a:t>]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Estimation absolute motion using stereo camera with non-overlapping fields of views.</a:t>
            </a:r>
          </a:p>
          <a:p>
            <a:pPr marL="0" indent="0">
              <a:buNone/>
            </a:pPr>
            <a:r>
              <a:rPr lang="en-US" dirty="0" smtClean="0"/>
              <a:t>Application: indoor environment.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http://www.youtube.com/watch?v=Yl3DbBUdnUw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Metric motion estimation of multiple </a:t>
            </a:r>
            <a:r>
              <a:rPr lang="en-US" dirty="0" smtClean="0"/>
              <a:t>non-overlapping camera:</a:t>
            </a:r>
          </a:p>
          <a:p>
            <a:pPr lvl="1"/>
            <a:r>
              <a:rPr lang="en-US" dirty="0" smtClean="0"/>
              <a:t>Multiple individual camera:</a:t>
            </a:r>
          </a:p>
          <a:p>
            <a:pPr lvl="2"/>
            <a:r>
              <a:rPr lang="en-US" dirty="0"/>
              <a:t>B. </a:t>
            </a:r>
            <a:r>
              <a:rPr lang="en-US" dirty="0" err="1"/>
              <a:t>Clipp</a:t>
            </a:r>
            <a:r>
              <a:rPr lang="en-US" dirty="0"/>
              <a:t>, J.-H. Kim, J.-M. </a:t>
            </a:r>
            <a:r>
              <a:rPr lang="en-US" dirty="0" err="1"/>
              <a:t>Frahm</a:t>
            </a:r>
            <a:r>
              <a:rPr lang="en-US" dirty="0"/>
              <a:t>, M. </a:t>
            </a:r>
            <a:r>
              <a:rPr lang="en-US" dirty="0" err="1"/>
              <a:t>Pollefeys</a:t>
            </a:r>
            <a:r>
              <a:rPr lang="en-US" dirty="0"/>
              <a:t>, and R. </a:t>
            </a:r>
            <a:r>
              <a:rPr lang="en-US" dirty="0" smtClean="0"/>
              <a:t>Hartley</a:t>
            </a:r>
            <a:r>
              <a:rPr lang="en-US" dirty="0"/>
              <a:t>. </a:t>
            </a:r>
            <a:r>
              <a:rPr lang="en-US" i="1" dirty="0"/>
              <a:t>Robust 6DOF Motion Estimation for </a:t>
            </a:r>
            <a:r>
              <a:rPr lang="en-US" i="1" dirty="0" smtClean="0"/>
              <a:t>Non-Overlapping, Multi-Camera </a:t>
            </a:r>
            <a:r>
              <a:rPr lang="en-US" i="1" dirty="0"/>
              <a:t>Systems</a:t>
            </a:r>
            <a:r>
              <a:rPr lang="en-US" dirty="0"/>
              <a:t>. </a:t>
            </a:r>
            <a:r>
              <a:rPr lang="en-US" dirty="0" smtClean="0"/>
              <a:t>IEEE Workshop </a:t>
            </a:r>
            <a:r>
              <a:rPr lang="en-US" dirty="0"/>
              <a:t>on Applications of Computer Vision</a:t>
            </a:r>
            <a:r>
              <a:rPr lang="en-US" dirty="0" smtClean="0"/>
              <a:t>, </a:t>
            </a:r>
            <a:r>
              <a:rPr lang="en-US" dirty="0"/>
              <a:t>2008. </a:t>
            </a:r>
            <a:endParaRPr lang="en-US" dirty="0" smtClean="0"/>
          </a:p>
          <a:p>
            <a:pPr lvl="2"/>
            <a:r>
              <a:rPr lang="en-US" dirty="0"/>
              <a:t>J. Kim, H. Li, and R. Hartley. </a:t>
            </a:r>
            <a:r>
              <a:rPr lang="en-US" i="1" dirty="0"/>
              <a:t>Motion Estimation </a:t>
            </a:r>
            <a:r>
              <a:rPr lang="en-US" i="1" dirty="0" smtClean="0"/>
              <a:t>for Non-overlapping Multi-camera </a:t>
            </a:r>
            <a:r>
              <a:rPr lang="en-US" i="1" dirty="0"/>
              <a:t>Rigs: Linear Algebraic </a:t>
            </a:r>
            <a:r>
              <a:rPr lang="en-US" i="1" dirty="0" smtClean="0"/>
              <a:t>and L</a:t>
            </a:r>
            <a:r>
              <a:rPr lang="en-US" i="1" baseline="-25000" dirty="0" smtClean="0">
                <a:sym typeface="Symbol"/>
              </a:rPr>
              <a:t> </a:t>
            </a:r>
            <a:r>
              <a:rPr lang="en-US" i="1" dirty="0" smtClean="0"/>
              <a:t>Geometric </a:t>
            </a:r>
            <a:r>
              <a:rPr lang="en-US" i="1" dirty="0"/>
              <a:t>Solutions</a:t>
            </a:r>
            <a:r>
              <a:rPr lang="en-US" dirty="0"/>
              <a:t>. IEEE Transactions on </a:t>
            </a:r>
            <a:r>
              <a:rPr lang="en-US" dirty="0" smtClean="0"/>
              <a:t>PAMI, 2010</a:t>
            </a:r>
          </a:p>
          <a:p>
            <a:pPr lvl="1"/>
            <a:r>
              <a:rPr lang="en-US" dirty="0" smtClean="0"/>
              <a:t>Multiple cameras as generalized camera model.</a:t>
            </a:r>
          </a:p>
          <a:p>
            <a:pPr lvl="2"/>
            <a:r>
              <a:rPr lang="en-US" dirty="0"/>
              <a:t>H. Li, R. Hartley, and J. Kim. </a:t>
            </a:r>
            <a:r>
              <a:rPr lang="en-US" i="1" dirty="0"/>
              <a:t>A Linear Approach to </a:t>
            </a:r>
            <a:r>
              <a:rPr lang="en-US" i="1" dirty="0" smtClean="0"/>
              <a:t>Motion Estimation using Generalized Camera Models</a:t>
            </a:r>
            <a:r>
              <a:rPr lang="en-US" dirty="0"/>
              <a:t>. </a:t>
            </a:r>
            <a:r>
              <a:rPr lang="en-US" dirty="0" smtClean="0"/>
              <a:t>IEEE Conference </a:t>
            </a:r>
            <a:r>
              <a:rPr lang="en-US" dirty="0"/>
              <a:t>on </a:t>
            </a:r>
            <a:r>
              <a:rPr lang="en-US" dirty="0" smtClean="0"/>
              <a:t>CVPR, 2008</a:t>
            </a:r>
          </a:p>
          <a:p>
            <a:pPr lvl="2"/>
            <a:r>
              <a:rPr lang="en-US" dirty="0"/>
              <a:t>E. </a:t>
            </a:r>
            <a:r>
              <a:rPr lang="en-US" dirty="0" err="1"/>
              <a:t>Mouragnon</a:t>
            </a:r>
            <a:r>
              <a:rPr lang="en-US" dirty="0"/>
              <a:t>, M. </a:t>
            </a:r>
            <a:r>
              <a:rPr lang="en-US" dirty="0" err="1"/>
              <a:t>Lhuillier</a:t>
            </a:r>
            <a:r>
              <a:rPr lang="en-US" dirty="0"/>
              <a:t>, M. </a:t>
            </a:r>
            <a:r>
              <a:rPr lang="en-US" dirty="0" err="1"/>
              <a:t>Dhome</a:t>
            </a:r>
            <a:r>
              <a:rPr lang="en-US" dirty="0"/>
              <a:t>, F. </a:t>
            </a:r>
            <a:r>
              <a:rPr lang="en-US" dirty="0" err="1"/>
              <a:t>Dekeyser</a:t>
            </a:r>
            <a:r>
              <a:rPr lang="en-US" dirty="0"/>
              <a:t>, </a:t>
            </a:r>
            <a:r>
              <a:rPr lang="en-US" dirty="0" smtClean="0"/>
              <a:t>and P</a:t>
            </a:r>
            <a:r>
              <a:rPr lang="en-US" dirty="0"/>
              <a:t>. </a:t>
            </a:r>
            <a:r>
              <a:rPr lang="en-US" dirty="0" err="1"/>
              <a:t>Sayd</a:t>
            </a:r>
            <a:r>
              <a:rPr lang="en-US" dirty="0"/>
              <a:t>. </a:t>
            </a:r>
            <a:r>
              <a:rPr lang="en-US" i="1" dirty="0"/>
              <a:t>Generic and Real-Time Structure from Motion </a:t>
            </a:r>
            <a:r>
              <a:rPr lang="en-US" i="1" dirty="0" smtClean="0"/>
              <a:t>Using </a:t>
            </a:r>
            <a:r>
              <a:rPr lang="en-US" i="1" dirty="0"/>
              <a:t>Local Bundle Adjustment</a:t>
            </a:r>
            <a:r>
              <a:rPr lang="en-US" dirty="0"/>
              <a:t>. Image and Vision </a:t>
            </a:r>
            <a:r>
              <a:rPr lang="en-US" dirty="0" smtClean="0"/>
              <a:t>Computing,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8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198602"/>
            <a:ext cx="20584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Camera left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2475" y="1213018"/>
            <a:ext cx="20409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Camera right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916668"/>
            <a:ext cx="20584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 odometry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2475" y="1916668"/>
            <a:ext cx="20409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 odometry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5204" y="3809999"/>
            <a:ext cx="1981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Estimate metric scale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9228" y="4864421"/>
            <a:ext cx="16331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Fusion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6454" y="5770598"/>
            <a:ext cx="16331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6D motion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4" idx="2"/>
            <a:endCxn id="6" idx="0"/>
          </p:cNvCxnSpPr>
          <p:nvPr/>
        </p:nvCxnSpPr>
        <p:spPr>
          <a:xfrm>
            <a:off x="1943615" y="1567934"/>
            <a:ext cx="0" cy="3487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7" idx="0"/>
          </p:cNvCxnSpPr>
          <p:nvPr/>
        </p:nvCxnSpPr>
        <p:spPr>
          <a:xfrm>
            <a:off x="7132938" y="1582350"/>
            <a:ext cx="0" cy="3343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>
          <a:xfrm>
            <a:off x="4555804" y="5233753"/>
            <a:ext cx="17226" cy="5368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65204" y="609600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Trigger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Elbow Connector 31"/>
          <p:cNvCxnSpPr>
            <a:stCxn id="4" idx="0"/>
            <a:endCxn id="5" idx="0"/>
          </p:cNvCxnSpPr>
          <p:nvPr/>
        </p:nvCxnSpPr>
        <p:spPr>
          <a:xfrm rot="16200000" flipH="1">
            <a:off x="4531068" y="-1388851"/>
            <a:ext cx="14416" cy="5189323"/>
          </a:xfrm>
          <a:prstGeom prst="bentConnector3">
            <a:avLst>
              <a:gd name="adj1" fmla="val -1585738"/>
            </a:avLst>
          </a:prstGeom>
          <a:ln w="254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131479" y="1178310"/>
            <a:ext cx="2813593" cy="535381"/>
            <a:chOff x="2990276" y="1306873"/>
            <a:chExt cx="3321684" cy="916629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057" y="1532057"/>
              <a:ext cx="2674464" cy="502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276" y="1343040"/>
              <a:ext cx="666296" cy="880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962" y="1306873"/>
              <a:ext cx="676998" cy="889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2540" name="Elbow Connector 22539"/>
          <p:cNvCxnSpPr>
            <a:stCxn id="7" idx="2"/>
            <a:endCxn id="10" idx="3"/>
          </p:cNvCxnSpPr>
          <p:nvPr/>
        </p:nvCxnSpPr>
        <p:spPr>
          <a:xfrm rot="5400000">
            <a:off x="5416089" y="2416315"/>
            <a:ext cx="1847165" cy="158653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" idx="2"/>
            <a:endCxn id="10" idx="1"/>
          </p:cNvCxnSpPr>
          <p:nvPr/>
        </p:nvCxnSpPr>
        <p:spPr>
          <a:xfrm rot="16200000" flipH="1">
            <a:off x="1830827" y="2398787"/>
            <a:ext cx="1847165" cy="1621589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0" idx="2"/>
            <a:endCxn id="11" idx="0"/>
          </p:cNvCxnSpPr>
          <p:nvPr/>
        </p:nvCxnSpPr>
        <p:spPr>
          <a:xfrm>
            <a:off x="4555804" y="4456330"/>
            <a:ext cx="0" cy="4080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11" idx="3"/>
            <a:endCxn id="7" idx="3"/>
          </p:cNvCxnSpPr>
          <p:nvPr/>
        </p:nvCxnSpPr>
        <p:spPr>
          <a:xfrm flipV="1">
            <a:off x="5372379" y="2101334"/>
            <a:ext cx="2781021" cy="2947753"/>
          </a:xfrm>
          <a:prstGeom prst="bentConnector3">
            <a:avLst>
              <a:gd name="adj1" fmla="val 10822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11" idx="1"/>
            <a:endCxn id="6" idx="1"/>
          </p:cNvCxnSpPr>
          <p:nvPr/>
        </p:nvCxnSpPr>
        <p:spPr>
          <a:xfrm rot="10800000">
            <a:off x="914400" y="2101335"/>
            <a:ext cx="2824828" cy="2947753"/>
          </a:xfrm>
          <a:prstGeom prst="bentConnector3">
            <a:avLst>
              <a:gd name="adj1" fmla="val 10809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998332" y="2423288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134998" y="2472033"/>
            <a:ext cx="481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425338" y="3209582"/>
            <a:ext cx="546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T'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1811" y="3231119"/>
            <a:ext cx="535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T'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7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constraint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0" y="625653"/>
            <a:ext cx="9061038" cy="562274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Where:</a:t>
            </a:r>
          </a:p>
          <a:p>
            <a:pPr marL="574675" lvl="1" indent="-117475"/>
            <a:r>
              <a:rPr lang="en-US" dirty="0" smtClean="0"/>
              <a:t>T</a:t>
            </a:r>
            <a:r>
              <a:rPr lang="en-US" baseline="-25000" dirty="0" smtClean="0"/>
              <a:t>L2L1</a:t>
            </a:r>
            <a:r>
              <a:rPr lang="en-US" dirty="0"/>
              <a:t>: transformation of </a:t>
            </a:r>
            <a:r>
              <a:rPr lang="en-US" i="1" dirty="0" smtClean="0"/>
              <a:t>left </a:t>
            </a:r>
            <a:r>
              <a:rPr lang="en-US" dirty="0"/>
              <a:t>camera position at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smtClean="0"/>
              <a:t>left</a:t>
            </a:r>
            <a:r>
              <a:rPr lang="en-US" dirty="0" smtClean="0"/>
              <a:t> </a:t>
            </a:r>
            <a:r>
              <a:rPr lang="en-US" dirty="0"/>
              <a:t>camera position at t</a:t>
            </a:r>
            <a:r>
              <a:rPr lang="en-US" baseline="-25000" dirty="0"/>
              <a:t>2</a:t>
            </a:r>
            <a:r>
              <a:rPr lang="en-US" dirty="0"/>
              <a:t>;</a:t>
            </a:r>
          </a:p>
          <a:p>
            <a:pPr marL="574675" lvl="1" indent="-117475"/>
            <a:r>
              <a:rPr lang="en-US" dirty="0" smtClean="0"/>
              <a:t>T</a:t>
            </a:r>
            <a:r>
              <a:rPr lang="en-US" baseline="-25000" dirty="0" smtClean="0"/>
              <a:t>R2R1</a:t>
            </a:r>
            <a:r>
              <a:rPr lang="en-US" dirty="0" smtClean="0"/>
              <a:t>: transformation of </a:t>
            </a:r>
            <a:r>
              <a:rPr lang="en-US" i="1" dirty="0" smtClean="0"/>
              <a:t>right</a:t>
            </a:r>
            <a:r>
              <a:rPr lang="en-US" dirty="0" smtClean="0"/>
              <a:t> camera position at t</a:t>
            </a:r>
            <a:r>
              <a:rPr lang="en-US" baseline="-25000" dirty="0" smtClean="0"/>
              <a:t>1</a:t>
            </a:r>
            <a:r>
              <a:rPr lang="en-US" dirty="0" smtClean="0"/>
              <a:t> to </a:t>
            </a:r>
            <a:r>
              <a:rPr lang="en-US" i="1" dirty="0" smtClean="0"/>
              <a:t>right</a:t>
            </a:r>
            <a:r>
              <a:rPr lang="en-US" dirty="0" smtClean="0"/>
              <a:t> camera position at t</a:t>
            </a:r>
            <a:r>
              <a:rPr lang="en-US" baseline="-25000" dirty="0" smtClean="0"/>
              <a:t>2</a:t>
            </a:r>
            <a:r>
              <a:rPr lang="en-US" dirty="0" smtClean="0"/>
              <a:t>;</a:t>
            </a:r>
          </a:p>
          <a:p>
            <a:pPr marL="574675" lvl="1" indent="-117475"/>
            <a:r>
              <a:rPr lang="en-US" i="1" dirty="0" smtClean="0"/>
              <a:t>T</a:t>
            </a:r>
            <a:r>
              <a:rPr lang="en-US" i="1" baseline="-25000" dirty="0" smtClean="0"/>
              <a:t>LR</a:t>
            </a:r>
            <a:r>
              <a:rPr lang="en-US" baseline="-25000" dirty="0" smtClean="0"/>
              <a:t>: </a:t>
            </a:r>
            <a:r>
              <a:rPr lang="en-US" dirty="0"/>
              <a:t>transformation of </a:t>
            </a:r>
            <a:r>
              <a:rPr lang="en-US" i="1" dirty="0"/>
              <a:t>right</a:t>
            </a:r>
            <a:r>
              <a:rPr lang="en-US" dirty="0"/>
              <a:t> camera position </a:t>
            </a:r>
            <a:r>
              <a:rPr lang="en-US" dirty="0" smtClean="0"/>
              <a:t>to </a:t>
            </a:r>
            <a:r>
              <a:rPr lang="en-US" i="1" dirty="0" smtClean="0"/>
              <a:t>left</a:t>
            </a:r>
            <a:r>
              <a:rPr lang="en-US" dirty="0" smtClean="0"/>
              <a:t> camera position</a:t>
            </a:r>
            <a:endParaRPr lang="en-US" dirty="0"/>
          </a:p>
          <a:p>
            <a:pPr marL="457200" lvl="1" indent="0">
              <a:buNone/>
            </a:pPr>
            <a:r>
              <a:rPr lang="en-US" i="1" dirty="0" smtClean="0"/>
              <a:t>T</a:t>
            </a:r>
            <a:r>
              <a:rPr lang="en-US" i="1" baseline="-25000" dirty="0" smtClean="0"/>
              <a:t>LR</a:t>
            </a:r>
            <a:r>
              <a:rPr lang="en-US" dirty="0" smtClean="0"/>
              <a:t> is computed </a:t>
            </a:r>
            <a:r>
              <a:rPr lang="en-US" dirty="0"/>
              <a:t>by “</a:t>
            </a:r>
            <a:r>
              <a:rPr lang="en-US" dirty="0" smtClean="0"/>
              <a:t>hand-eye” calibration.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92" y="621001"/>
            <a:ext cx="3757246" cy="200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2122225"/>
            <a:ext cx="5029200" cy="43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86600" y="2505696"/>
            <a:ext cx="1137193" cy="467424"/>
            <a:chOff x="2990276" y="1306873"/>
            <a:chExt cx="3321684" cy="9166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057" y="1532057"/>
              <a:ext cx="2674464" cy="502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276" y="1343040"/>
              <a:ext cx="666296" cy="880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962" y="1306873"/>
              <a:ext cx="676998" cy="889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534400" y="212222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53381" y="60962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constraint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0" y="625653"/>
            <a:ext cx="9061038" cy="58513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Expanded equation: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>
                <a:sym typeface="Symbol"/>
              </a:rPr>
              <a:t>, : scale factors translation metric for right and left camera.</a:t>
            </a:r>
            <a:endParaRPr lang="en-US" sz="24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 </a:t>
            </a:r>
            <a:endParaRPr lang="en-US" dirty="0"/>
          </a:p>
          <a:p>
            <a:endParaRPr lang="en-US" dirty="0" smtClean="0"/>
          </a:p>
          <a:p>
            <a:pPr>
              <a:buFont typeface="Symbol"/>
              <a:buChar char="Þ"/>
            </a:pPr>
            <a:r>
              <a:rPr lang="en-US" sz="2600" dirty="0" smtClean="0">
                <a:sym typeface="Symbol"/>
              </a:rPr>
              <a:t>Discovering the metric scales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" y="595232"/>
            <a:ext cx="4321771" cy="37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6573" y="1944756"/>
            <a:ext cx="8195001" cy="609600"/>
            <a:chOff x="152400" y="3657600"/>
            <a:chExt cx="14325600" cy="1049337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657600"/>
              <a:ext cx="7286625" cy="103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668712"/>
              <a:ext cx="6934200" cy="103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24259" y="3658547"/>
            <a:ext cx="6919573" cy="620181"/>
            <a:chOff x="304692" y="3402227"/>
            <a:chExt cx="7396088" cy="819655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92" y="3402227"/>
              <a:ext cx="3851652" cy="420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80" y="3822935"/>
              <a:ext cx="7391400" cy="398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4" y="4495800"/>
            <a:ext cx="7543800" cy="115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48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Multi-frame window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improve accuracy </a:t>
            </a:r>
          </a:p>
          <a:p>
            <a:pPr marL="457200" lvl="1" indent="0">
              <a:buNone/>
            </a:pPr>
            <a:r>
              <a:rPr lang="en-US" dirty="0" smtClean="0"/>
              <a:t>=&gt; computing scales based on several consecutive frame.</a:t>
            </a:r>
          </a:p>
          <a:p>
            <a:pPr lvl="1"/>
            <a:r>
              <a:rPr lang="en-US" dirty="0" smtClean="0"/>
              <a:t>Assumption the scales are locally constant.</a:t>
            </a:r>
          </a:p>
          <a:p>
            <a:pPr lvl="1"/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3305176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74433"/>
            <a:ext cx="6400800" cy="144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174433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From frame 1-&gt;2</a:t>
            </a:r>
          </a:p>
          <a:p>
            <a:pPr algn="r"/>
            <a:r>
              <a:rPr lang="en-US" dirty="0" smtClean="0"/>
              <a:t>From </a:t>
            </a:r>
            <a:r>
              <a:rPr lang="en-US" dirty="0"/>
              <a:t>frame </a:t>
            </a:r>
            <a:r>
              <a:rPr lang="en-US" dirty="0" smtClean="0"/>
              <a:t>2-&gt;3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From </a:t>
            </a:r>
            <a:r>
              <a:rPr lang="en-US" dirty="0" smtClean="0"/>
              <a:t>frame (n-1)-&gt;n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of two odometry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73793"/>
            <a:ext cx="4038600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Estimate the motion in individual camera.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492514"/>
            <a:ext cx="4038600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Compute corresponding motion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covariance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711714"/>
            <a:ext cx="4038600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Estimate the motion of common coordinate system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930914"/>
            <a:ext cx="4038600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result is feedback into individual camera frame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2171700" y="1981679"/>
            <a:ext cx="0" cy="5108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2171700" y="3200400"/>
            <a:ext cx="0" cy="511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2171700" y="4419600"/>
            <a:ext cx="0" cy="511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1237"/>
            <a:ext cx="4343401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FLASHWORLD@YZYCIGMO5VWYY57I" val="48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R(q)=&#10;\begin{bmatrix}&#10;q_0^2 + q_1^2 - q_2^2 - q_3^2  &amp;  2(q_1 q_2 - q_0 q_3)  &amp;  2(q_0 q_2 + q_1 q_3)  \\&#10;2(q_1 q_2 + q_0 q_3)  &amp;  q_0^2 - q_1^2 + q_2^2 - q_3^2  &amp;   2(q_2 q_3 - q_0 q_1)  \\&#10;2(q_1 q_3 - q_0 q_2)  &amp;  2( q_0 q_1 + q_2 q_3)  &amp;   q_0^2 - q_1^2 - q_2^2 + q_3^2 &#10;\end{bmatrix}&#10;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\mathbf{q} = \begin{bmatrix}&#10;\cos (\phi /2) \cos (\theta /2) \cos (\psi /2) +  \sin (\phi /2) \sin (\theta /2) \sin (\psi /2) \\&#10;\sin (\phi /2) \cos (\theta /2) \cos (\psi /2) -  \cos (\phi /2) \sin (\theta /2) \sin (\psi /2) \\&#10;\cos (\phi /2) \sin (\theta /2) \cos (\psi /2) +  \sin (\phi /2) \cos (\theta /2) \sin (\psi /2) \\&#10;\cos (\phi /2) \cos (\theta /2) \sin (\psi /2) -  \sin (\phi /2) \sin (\theta /2) \cos (\psi /2) \\&#10;\end{bmatrix}&#10;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&#10;\begin{bmatrix} &#10;\phi \\ \theta \\ \psi&#10;\end{bmatrix} =&#10;\begin{bmatrix}&#10;\mbox{atan2}  (2(q_0 q_1 + q_2 q_3),1 - 2(q_1^2 + q_2^2)) \\&#10;\mbox{arcsin} (2(q_0 q_2 - q_3 q_1)) \\&#10;\mbox{atan2}  (2(q_0 q_3 + q_1 q_2),1 - 2(q_2^2 + q_3^2))&#10;\end{bmatrix} &#10;$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17528</TotalTime>
  <Words>978</Words>
  <Application>Microsoft Office PowerPoint</Application>
  <PresentationFormat>On-screen Show (4:3)</PresentationFormat>
  <Paragraphs>252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Equation</vt:lpstr>
      <vt:lpstr>Real-Time 6D Stereo Visual Odometry with Non-Overlapping Fields of View Tim Kazik, Laurent Kneip, Janosch Nikolic, Marc Pollefeys and Roland Siegwart IEEE Conference  Computer Vision and Pattern Recognition, 2012 </vt:lpstr>
      <vt:lpstr>Content</vt:lpstr>
      <vt:lpstr>Goal</vt:lpstr>
      <vt:lpstr>Related work</vt:lpstr>
      <vt:lpstr>System overview</vt:lpstr>
      <vt:lpstr>Transformation constraint </vt:lpstr>
      <vt:lpstr>Transformation constraint </vt:lpstr>
      <vt:lpstr>Multi-frame window process</vt:lpstr>
      <vt:lpstr>Fusion of two odometry</vt:lpstr>
      <vt:lpstr>Expressing motion in common frame</vt:lpstr>
      <vt:lpstr>Covariance</vt:lpstr>
      <vt:lpstr>Fusion two motion estimation </vt:lpstr>
      <vt:lpstr>Feedback into individual camera frame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  <vt:lpstr>Thank you for attention!</vt:lpstr>
      <vt:lpstr>Quaternion and rotation matrix</vt:lpstr>
      <vt:lpstr>Quaternion vs. Euler angle</vt:lpstr>
      <vt:lpstr>Quaternion product</vt:lpstr>
      <vt:lpstr>Covariance of motion </vt:lpstr>
      <vt:lpstr>Jacobian Matrix</vt:lpstr>
      <vt:lpstr>EKF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hoangdung</dc:creator>
  <cp:lastModifiedBy>hvdung</cp:lastModifiedBy>
  <cp:revision>288</cp:revision>
  <cp:lastPrinted>2013-06-14T13:14:28Z</cp:lastPrinted>
  <dcterms:created xsi:type="dcterms:W3CDTF">2011-10-10T10:49:20Z</dcterms:created>
  <dcterms:modified xsi:type="dcterms:W3CDTF">2013-06-14T23:19:45Z</dcterms:modified>
</cp:coreProperties>
</file>