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1" r:id="rId3"/>
    <p:sldId id="282" r:id="rId4"/>
    <p:sldId id="283" r:id="rId5"/>
    <p:sldId id="284" r:id="rId6"/>
    <p:sldId id="304" r:id="rId7"/>
    <p:sldId id="301" r:id="rId8"/>
    <p:sldId id="302" r:id="rId9"/>
    <p:sldId id="285" r:id="rId10"/>
    <p:sldId id="286" r:id="rId11"/>
    <p:sldId id="305" r:id="rId12"/>
    <p:sldId id="287" r:id="rId13"/>
    <p:sldId id="288" r:id="rId14"/>
    <p:sldId id="306" r:id="rId15"/>
    <p:sldId id="289" r:id="rId16"/>
    <p:sldId id="290" r:id="rId17"/>
    <p:sldId id="291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7" r:id="rId26"/>
    <p:sldId id="300" r:id="rId27"/>
    <p:sldId id="280" r:id="rId28"/>
    <p:sldId id="310" r:id="rId29"/>
    <p:sldId id="308" r:id="rId30"/>
    <p:sldId id="309" r:id="rId31"/>
  </p:sldIdLst>
  <p:sldSz cx="9144000" cy="6858000" type="screen4x3"/>
  <p:notesSz cx="9926638" cy="6797675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ahoma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69" autoAdjust="0"/>
  </p:normalViewPr>
  <p:slideViewPr>
    <p:cSldViewPr showGuides="1">
      <p:cViewPr varScale="1">
        <p:scale>
          <a:sx n="92" d="100"/>
          <a:sy n="92" d="100"/>
        </p:scale>
        <p:origin x="-21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B08564-2D85-4F13-ACAB-7B0A17B0BB53}" type="datetimeFigureOut">
              <a:rPr lang="ko-KR" altLang="en-US"/>
              <a:pPr>
                <a:defRPr/>
              </a:pPr>
              <a:t>2012-10-12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E3A478-93CB-44A7-BD1D-6ABD337645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00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kumimoji="1" sz="1200"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kumimoji="1" sz="1200">
                <a:latin typeface="굴림" pitchFamily="50" charset="-127"/>
              </a:defRPr>
            </a:lvl1pPr>
          </a:lstStyle>
          <a:p>
            <a:pPr>
              <a:defRPr/>
            </a:pPr>
            <a:fld id="{1A08542C-4C6D-4579-B26D-6703738297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4136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hangingPunct="1"/>
            <a:fld id="{5686214C-2F51-495D-8085-4C4EF510BB60}" type="slidenum">
              <a:rPr lang="en-US" altLang="ko-KR" sz="1200" smtClean="0">
                <a:latin typeface="굴림" pitchFamily="50" charset="-127"/>
              </a:rPr>
              <a:pPr eaLnBrk="1" hangingPunct="1"/>
              <a:t>1</a:t>
            </a:fld>
            <a:endParaRPr lang="en-US" altLang="ko-KR" sz="1200" smtClean="0">
              <a:latin typeface="굴림" pitchFamily="50" charset="-127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ko-KR" altLang="en-US" b="1" dirty="0" smtClean="0"/>
              <a:t>안녕하십니까</a:t>
            </a:r>
            <a:r>
              <a:rPr lang="en-US" altLang="ko-KR" b="1" dirty="0" smtClean="0"/>
              <a:t>? </a:t>
            </a:r>
            <a:r>
              <a:rPr lang="ko-KR" altLang="en-US" b="1" dirty="0" smtClean="0"/>
              <a:t>오늘 제가 발표할 논문은 다중 시점에 실루엣 </a:t>
            </a:r>
            <a:r>
              <a:rPr lang="ko-KR" altLang="en-US" b="1" dirty="0" err="1" smtClean="0"/>
              <a:t>세그멘테이션에</a:t>
            </a:r>
            <a:r>
              <a:rPr lang="ko-KR" altLang="en-US" b="1" dirty="0" smtClean="0"/>
              <a:t> </a:t>
            </a:r>
            <a:r>
              <a:rPr lang="ko-KR" altLang="en-US" b="1" baseline="0" dirty="0" smtClean="0"/>
              <a:t> 관한 내용입니다</a:t>
            </a:r>
            <a:r>
              <a:rPr lang="en-US" altLang="ko-KR" b="1" baseline="0" dirty="0" smtClean="0"/>
              <a:t>. </a:t>
            </a:r>
            <a:r>
              <a:rPr lang="ko-KR" altLang="en-US" b="1" baseline="0" dirty="0" smtClean="0"/>
              <a:t>이 논문은 </a:t>
            </a:r>
            <a:r>
              <a:rPr lang="en-US" altLang="ko-KR" b="1" baseline="0" dirty="0" smtClean="0"/>
              <a:t>2011</a:t>
            </a:r>
            <a:r>
              <a:rPr lang="ko-KR" altLang="en-US" b="1" baseline="0" dirty="0" smtClean="0"/>
              <a:t>년 </a:t>
            </a:r>
            <a:r>
              <a:rPr lang="en-US" altLang="ko-KR" b="1" baseline="0" dirty="0" smtClean="0"/>
              <a:t>PAMI</a:t>
            </a:r>
            <a:r>
              <a:rPr lang="ko-KR" altLang="en-US" b="1" baseline="0" dirty="0" smtClean="0"/>
              <a:t>에 게재된 논문입니다</a:t>
            </a:r>
            <a:r>
              <a:rPr lang="en-US" altLang="ko-KR" b="1" baseline="0" dirty="0" smtClean="0"/>
              <a:t>.</a:t>
            </a:r>
            <a:endParaRPr lang="en-US" altLang="ko-KR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논문에서는 배경에 대한 사전 지식</a:t>
            </a:r>
            <a:r>
              <a:rPr lang="ko-KR" altLang="en-US" baseline="0" dirty="0" smtClean="0"/>
              <a:t> 없이 다중 시점으로부터 전경 영역을 추출하는 것이 주 내용입니다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제안된 방법에 대해 두 가지 가정을 두고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하나는 관심 영역은 모든 영상들에 걸쳐 나타난다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두 번째는 배경 색은 각 이미지에서 일관성을 가지고 있다는 것이다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제안된 방법에 대한 개요는 다음 그림과 같습니다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입력 영상은 교정이 된 영상을 사용하고 초기 실루엣을 구하고 모델에 대한 </a:t>
            </a:r>
            <a:r>
              <a:rPr lang="ko-KR" altLang="en-US" baseline="0" dirty="0" err="1" smtClean="0"/>
              <a:t>파라미터에</a:t>
            </a:r>
            <a:r>
              <a:rPr lang="ko-KR" altLang="en-US" baseline="0" dirty="0" smtClean="0"/>
              <a:t> 대한 업데이트를 한 뒤 실루엣을 예측한다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업데이트 과정과 실루엣 예측 과정을 실루엣을 얻을 때까지 반복하여 결과를 얻는다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8542C-4C6D-4579-B26D-67037382979C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6858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다중 시점에 실루엣을 검출하기 위해 확률적 모델을 사용한다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그림에서 보는 거와 같이 이미지는 </a:t>
                </a:r>
                <a:r>
                  <a:rPr lang="en-US" altLang="ko-KR" dirty="0" smtClean="0"/>
                  <a:t>2</a:t>
                </a:r>
                <a:r>
                  <a:rPr lang="ko-KR" altLang="en-US" dirty="0" smtClean="0"/>
                  <a:t>차원에서 배경 지식과 </a:t>
                </a:r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차원 전경 </a:t>
                </a:r>
                <a:r>
                  <a:rPr lang="en-US" altLang="ko-KR" dirty="0" smtClean="0"/>
                  <a:t>occlusion</a:t>
                </a:r>
                <a:r>
                  <a:rPr lang="ko-KR" altLang="en-US" dirty="0" smtClean="0"/>
                  <a:t>으로 이루어진다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실루엣에 대한 사전 모델은 한 이미지에서 픽셀과 다른 이미지들 픽셀 사이의 의존성을 가진다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변수들과 변수들 사이의 관계는 다음 그림과 같습니다</a:t>
                </a:r>
                <a:r>
                  <a:rPr lang="en-US" altLang="ko-KR" dirty="0" smtClean="0"/>
                  <a:t>. I</a:t>
                </a:r>
                <a:r>
                  <a:rPr lang="ko-KR" altLang="en-US" dirty="0" smtClean="0"/>
                  <a:t>는 컬러 영상</a:t>
                </a:r>
                <a:r>
                  <a:rPr lang="en-US" altLang="ko-KR" dirty="0" smtClean="0"/>
                  <a:t>,</a:t>
                </a:r>
                <a:r>
                  <a:rPr lang="en-US" altLang="ko-KR" baseline="0" dirty="0" smtClean="0"/>
                  <a:t> S</a:t>
                </a:r>
                <a:r>
                  <a:rPr lang="ko-KR" altLang="en-US" baseline="0" dirty="0" smtClean="0"/>
                  <a:t>는 이진 실루엣</a:t>
                </a:r>
                <a:r>
                  <a:rPr lang="en-US" altLang="ko-KR" baseline="0" dirty="0" smtClean="0"/>
                  <a:t>, </a:t>
                </a:r>
                <a14:m>
                  <m:oMath xmlns:m="http://schemas.openxmlformats.org/officeDocument/2006/math">
                    <m:r>
                      <a:rPr lang="ko-KR" altLang="en-US" i="1" baseline="0" smtClean="0">
                        <a:latin typeface="Cambria Math"/>
                      </a:rPr>
                      <m:t>𝜏</m:t>
                    </m:r>
                  </m:oMath>
                </a14:m>
                <a:r>
                  <a:rPr lang="ko-KR" altLang="en-US" dirty="0" smtClean="0"/>
                  <a:t>는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모델에 대한 사전 지식</a:t>
                </a:r>
                <a:r>
                  <a:rPr lang="en-US" altLang="ko-KR" dirty="0" smtClean="0"/>
                  <a:t>, F</a:t>
                </a:r>
                <a:r>
                  <a:rPr lang="ko-KR" altLang="en-US" dirty="0" smtClean="0"/>
                  <a:t>는 전경</a:t>
                </a:r>
                <a:r>
                  <a:rPr lang="en-US" altLang="ko-KR" dirty="0" smtClean="0"/>
                  <a:t>, B</a:t>
                </a:r>
                <a:r>
                  <a:rPr lang="ko-KR" altLang="en-US" dirty="0" smtClean="0"/>
                  <a:t>는 배경을 나타낸다</a:t>
                </a:r>
                <a:r>
                  <a:rPr lang="en-US" altLang="ko-KR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ko-KR" altLang="en-US" dirty="0" smtClean="0"/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ko-KR" altLang="en-US" dirty="0" smtClean="0"/>
                  <a:t>번째 시점을 의미하며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ko-KR" altLang="en-US" dirty="0" smtClean="0"/>
                  <a:t>는 영상에서 픽셀 위치를 나타낸다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따라서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ko-KR" altLang="en-US" dirty="0" smtClean="0"/>
                  <a:t>는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ko-KR" altLang="en-US" dirty="0" smtClean="0"/>
                  <a:t>번째 시점의 영상에서 픽셀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ko-KR" altLang="en-US" dirty="0" smtClean="0"/>
                  <a:t>의 컬러 값을 나타낸다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다중 시점에 실루엣을 검출하기 위해 확률적 모델을 사용한다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그림에서 보는 거와 같이 이미지는 </a:t>
                </a:r>
                <a:r>
                  <a:rPr lang="en-US" altLang="ko-KR" dirty="0" smtClean="0"/>
                  <a:t>2</a:t>
                </a:r>
                <a:r>
                  <a:rPr lang="ko-KR" altLang="en-US" dirty="0" smtClean="0"/>
                  <a:t>차원에서 배경 지식과 </a:t>
                </a:r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차원 전경 </a:t>
                </a:r>
                <a:r>
                  <a:rPr lang="en-US" altLang="ko-KR" dirty="0" smtClean="0"/>
                  <a:t>occlusion</a:t>
                </a:r>
                <a:r>
                  <a:rPr lang="ko-KR" altLang="en-US" dirty="0" smtClean="0"/>
                  <a:t>으로 이루어진다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실루엣에 대한 사전 모델은 한 이미지에서 픽셀과 다른 이미지들 픽셀 사이의 의존성을 가진다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변수들과 변수들 사이의 관계는 다음 그림과 같습니다</a:t>
                </a:r>
                <a:r>
                  <a:rPr lang="en-US" altLang="ko-KR" dirty="0" smtClean="0"/>
                  <a:t>. I</a:t>
                </a:r>
                <a:r>
                  <a:rPr lang="ko-KR" altLang="en-US" dirty="0" smtClean="0"/>
                  <a:t>는 컬러 영상</a:t>
                </a:r>
                <a:r>
                  <a:rPr lang="en-US" altLang="ko-KR" dirty="0" smtClean="0"/>
                  <a:t>,</a:t>
                </a:r>
                <a:r>
                  <a:rPr lang="en-US" altLang="ko-KR" baseline="0" dirty="0" smtClean="0"/>
                  <a:t> S</a:t>
                </a:r>
                <a:r>
                  <a:rPr lang="ko-KR" altLang="en-US" baseline="0" dirty="0" smtClean="0"/>
                  <a:t>는 이진 실루엣</a:t>
                </a:r>
                <a:r>
                  <a:rPr lang="en-US" altLang="ko-KR" baseline="0" dirty="0" smtClean="0"/>
                  <a:t>, </a:t>
                </a:r>
                <a:r>
                  <a:rPr lang="ko-KR" altLang="en-US" i="0" baseline="0" smtClean="0">
                    <a:latin typeface="Cambria Math"/>
                  </a:rPr>
                  <a:t>𝜏</a:t>
                </a:r>
                <a:r>
                  <a:rPr lang="ko-KR" altLang="en-US" dirty="0" smtClean="0"/>
                  <a:t>는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모델에 대한 사전 지식</a:t>
                </a:r>
                <a:r>
                  <a:rPr lang="en-US" altLang="ko-KR" dirty="0" smtClean="0"/>
                  <a:t>, F</a:t>
                </a:r>
                <a:r>
                  <a:rPr lang="ko-KR" altLang="en-US" dirty="0" smtClean="0"/>
                  <a:t>는 전경</a:t>
                </a:r>
                <a:r>
                  <a:rPr lang="en-US" altLang="ko-KR" dirty="0" smtClean="0"/>
                  <a:t>, B</a:t>
                </a:r>
                <a:r>
                  <a:rPr lang="ko-KR" altLang="en-US" dirty="0" smtClean="0"/>
                  <a:t>는 배경을 나타낸다</a:t>
                </a:r>
                <a:r>
                  <a:rPr lang="en-US" altLang="ko-KR" dirty="0" smtClean="0"/>
                  <a:t>. </a:t>
                </a:r>
                <a:r>
                  <a:rPr lang="en-US" altLang="ko-KR" b="0" i="0" smtClean="0">
                    <a:latin typeface="Cambria Math"/>
                  </a:rPr>
                  <a:t>𝑖</a:t>
                </a:r>
                <a:r>
                  <a:rPr lang="ko-KR" altLang="en-US" dirty="0" smtClean="0"/>
                  <a:t>는 </a:t>
                </a:r>
                <a:r>
                  <a:rPr lang="en-US" altLang="ko-KR" b="0" i="0" smtClean="0">
                    <a:latin typeface="Cambria Math"/>
                  </a:rPr>
                  <a:t>𝑖</a:t>
                </a:r>
                <a:r>
                  <a:rPr lang="ko-KR" altLang="en-US" dirty="0" smtClean="0"/>
                  <a:t>번째 시점을 의미하며 </a:t>
                </a:r>
                <a:r>
                  <a:rPr lang="en-US" altLang="ko-KR" b="0" i="0" smtClean="0">
                    <a:latin typeface="Cambria Math"/>
                  </a:rPr>
                  <a:t>𝑥</a:t>
                </a:r>
                <a:r>
                  <a:rPr lang="ko-KR" altLang="en-US" dirty="0" smtClean="0"/>
                  <a:t>는 영상에서 픽셀 위치를 나타낸다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따라서 </a:t>
                </a:r>
                <a:r>
                  <a:rPr lang="en-US" altLang="ko-KR" b="0" i="0" smtClean="0">
                    <a:latin typeface="Cambria Math"/>
                  </a:rPr>
                  <a:t>𝐼_𝑥^𝑖</a:t>
                </a:r>
                <a:r>
                  <a:rPr lang="ko-KR" altLang="en-US" dirty="0" smtClean="0"/>
                  <a:t>는 </a:t>
                </a:r>
                <a:r>
                  <a:rPr lang="en-US" altLang="ko-KR" b="0" i="0" smtClean="0">
                    <a:latin typeface="Cambria Math"/>
                  </a:rPr>
                  <a:t>𝑖</a:t>
                </a:r>
                <a:r>
                  <a:rPr lang="ko-KR" altLang="en-US" dirty="0" smtClean="0"/>
                  <a:t>번째 시점의 영상에서 픽셀 </a:t>
                </a:r>
                <a:r>
                  <a:rPr lang="en-US" altLang="ko-KR" b="0" i="0" smtClean="0">
                    <a:latin typeface="Cambria Math"/>
                  </a:rPr>
                  <a:t>𝑥</a:t>
                </a:r>
                <a:r>
                  <a:rPr lang="ko-KR" altLang="en-US" dirty="0" smtClean="0"/>
                  <a:t>의 컬러 값을 나타낸다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8542C-4C6D-4579-B26D-67037382979C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517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앞에서 설명한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Bayesian network</a:t>
            </a:r>
            <a:r>
              <a:rPr lang="ko-KR" altLang="en-US" baseline="0" dirty="0" smtClean="0"/>
              <a:t>로 부터 확률을 계산한다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확률은 식 </a:t>
            </a:r>
            <a:r>
              <a:rPr lang="en-US" altLang="ko-KR" baseline="0" dirty="0" smtClean="0"/>
              <a:t>(1)</a:t>
            </a:r>
            <a:r>
              <a:rPr lang="ko-KR" altLang="en-US" baseline="0" dirty="0" smtClean="0"/>
              <a:t>과 같은 </a:t>
            </a:r>
            <a:r>
              <a:rPr lang="en-US" altLang="ko-KR" baseline="0" dirty="0" smtClean="0"/>
              <a:t>Joint probability</a:t>
            </a:r>
            <a:r>
              <a:rPr lang="ko-KR" altLang="en-US" baseline="0" dirty="0" smtClean="0"/>
              <a:t>로 나타낼 수 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배경과 전경에 대한 사전 조건이 없으므로 사전 확률은 </a:t>
            </a:r>
            <a:r>
              <a:rPr lang="en-US" altLang="ko-KR" baseline="0" dirty="0" smtClean="0"/>
              <a:t>uniform distribution</a:t>
            </a:r>
            <a:r>
              <a:rPr lang="ko-KR" altLang="en-US" baseline="0" dirty="0" smtClean="0"/>
              <a:t>으로 가정한다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실루엣 </a:t>
            </a:r>
            <a:r>
              <a:rPr lang="ko-KR" altLang="en-US" baseline="0" dirty="0" err="1" smtClean="0"/>
              <a:t>우도는</a:t>
            </a:r>
            <a:r>
              <a:rPr lang="ko-KR" altLang="en-US" baseline="0" dirty="0" smtClean="0"/>
              <a:t> 공간적 일관성으로 나타낼 수 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이미지 </a:t>
            </a:r>
            <a:r>
              <a:rPr lang="ko-KR" altLang="en-US" baseline="0" dirty="0" err="1" smtClean="0"/>
              <a:t>우도는</a:t>
            </a:r>
            <a:r>
              <a:rPr lang="ko-KR" altLang="en-US" baseline="0" dirty="0" smtClean="0"/>
              <a:t> 컬러와 배경 정보로 나타낼 수 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배경 컬러와 전경 형태는 </a:t>
            </a:r>
            <a:r>
              <a:rPr lang="ko-KR" altLang="en-US" baseline="0" dirty="0" err="1" smtClean="0"/>
              <a:t>독립이기때문에</a:t>
            </a:r>
            <a:r>
              <a:rPr lang="ko-KR" altLang="en-US" baseline="0" dirty="0" smtClean="0"/>
              <a:t> 실루엣과 이미지 </a:t>
            </a:r>
            <a:r>
              <a:rPr lang="ko-KR" altLang="en-US" baseline="0" dirty="0" err="1" smtClean="0"/>
              <a:t>우도는</a:t>
            </a:r>
            <a:r>
              <a:rPr lang="ko-KR" altLang="en-US" baseline="0" dirty="0" smtClean="0"/>
              <a:t> 다음과 같이 </a:t>
            </a:r>
            <a:r>
              <a:rPr lang="en-US" altLang="ko-KR" baseline="0" dirty="0" smtClean="0"/>
              <a:t>product </a:t>
            </a:r>
            <a:r>
              <a:rPr lang="ko-KR" altLang="en-US" baseline="0" dirty="0" smtClean="0"/>
              <a:t>형태로 나타낼 수 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8542C-4C6D-4579-B26D-67037382979C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434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실루엣은 전경 형태가 투영된 이미지 영역이다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따라서 </a:t>
            </a:r>
            <a:r>
              <a:rPr lang="en-US" altLang="ko-KR" dirty="0" smtClean="0"/>
              <a:t>spatial</a:t>
            </a:r>
            <a:r>
              <a:rPr lang="en-US" altLang="ko-KR" baseline="0" dirty="0" smtClean="0"/>
              <a:t> consistency </a:t>
            </a:r>
            <a:r>
              <a:rPr lang="ko-KR" altLang="en-US" baseline="0" dirty="0" smtClean="0"/>
              <a:t>형태는 다음과 같이 바꿀 수 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시점들 사이의 실루엣 일관성을 평가하기 위해 실루엣 </a:t>
            </a:r>
            <a:r>
              <a:rPr lang="en-US" altLang="ko-KR" baseline="0" dirty="0" smtClean="0"/>
              <a:t>calibration ratio</a:t>
            </a:r>
            <a:r>
              <a:rPr lang="ko-KR" altLang="en-US" baseline="0" dirty="0" smtClean="0"/>
              <a:t>를 사용한다</a:t>
            </a:r>
            <a:r>
              <a:rPr lang="en-US" altLang="ko-KR" baseline="0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8542C-4C6D-4579-B26D-67037382979C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113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이 그림은 이미지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ko-KR" altLang="en-US" dirty="0" smtClean="0"/>
                  <a:t>에서 픽셀들의 실루엣 일관성을 보여준다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밝은 픽셀은 높은 일관성을 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이 그림은 이미지 </a:t>
                </a:r>
                <a:r>
                  <a:rPr lang="en-US" altLang="ko-KR" b="0" i="0" smtClean="0">
                    <a:latin typeface="Cambria Math"/>
                  </a:rPr>
                  <a:t>𝑖</a:t>
                </a:r>
                <a:r>
                  <a:rPr lang="ko-KR" altLang="en-US" dirty="0" smtClean="0"/>
                  <a:t>에서 픽셀들의 실루엣 일관성을 보여준다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밝은 픽셀은 높은 일관성을 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8542C-4C6D-4579-B26D-67037382979C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2828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이미지 </a:t>
                </a:r>
                <a:r>
                  <a:rPr lang="ko-KR" altLang="en-US" dirty="0" err="1" smtClean="0"/>
                  <a:t>우도는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2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12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ko-KR" sz="1200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ko-KR" altLang="en-US" dirty="0" smtClean="0"/>
                  <a:t>의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픽셀 컬러와 배경 정보 사이의 유사성에 의해 결정된다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이미지 </a:t>
                </a:r>
                <a:r>
                  <a:rPr lang="ko-KR" altLang="en-US" dirty="0" err="1" smtClean="0"/>
                  <a:t>우도는</a:t>
                </a:r>
                <a:r>
                  <a:rPr lang="ko-KR" altLang="en-US" dirty="0" smtClean="0"/>
                  <a:t> </a:t>
                </a:r>
                <a:r>
                  <a:rPr lang="en-US" altLang="ko-KR" sz="1200" b="0" i="0" smtClean="0">
                    <a:latin typeface="Cambria Math"/>
                  </a:rPr>
                  <a:t>𝐼_𝑥^𝑖</a:t>
                </a:r>
                <a:r>
                  <a:rPr lang="ko-KR" altLang="en-US" dirty="0" smtClean="0"/>
                  <a:t>의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픽셀 컬러와 배경 정보 사이의 유사성에 의해 결정된다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8542C-4C6D-4579-B26D-67037382979C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1699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실루엣의 확률은 다음과 같이 결정 할 수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8542C-4C6D-4579-B26D-67037382979C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11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ymbolmark0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40" y="4491040"/>
            <a:ext cx="24399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95300" y="3933825"/>
            <a:ext cx="81534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ko-KR" altLang="ko-KR" b="1">
              <a:latin typeface="Arial Narrow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0" y="2636840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ko-KR" altLang="ko-K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4627" y="981075"/>
            <a:ext cx="8718551" cy="146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 tIns="45720" rIns="91440" bIns="45720" anchor="b" anchorCtr="0"/>
          <a:lstStyle>
            <a:lvl1pPr>
              <a:defRPr sz="4000" b="0">
                <a:ea typeface="휴먼명조" pitchFamily="2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4627" y="2852739"/>
            <a:ext cx="8718551" cy="27368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2819400" y="5943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8A0C654-FB1A-4616-B6CE-E97B5AFB32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8739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7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"/>
            <a:ext cx="2286000" cy="63087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6705600" cy="63087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99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0827" y="547690"/>
            <a:ext cx="4244975" cy="57610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3" y="547690"/>
            <a:ext cx="4244975" cy="57610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10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250827" y="547690"/>
            <a:ext cx="8642351" cy="5761037"/>
          </a:xfrm>
        </p:spPr>
        <p:txBody>
          <a:bodyPr/>
          <a:lstStyle/>
          <a:p>
            <a:pPr lvl="0"/>
            <a:r>
              <a:rPr lang="ko-KR" altLang="en-US" noProof="0" smtClean="0"/>
              <a:t>표를 추가하려면 아이콘을 클릭하십시오</a:t>
            </a:r>
          </a:p>
        </p:txBody>
      </p:sp>
    </p:spTree>
    <p:extLst>
      <p:ext uri="{BB962C8B-B14F-4D97-AF65-F5344CB8AC3E}">
        <p14:creationId xmlns:p14="http://schemas.microsoft.com/office/powerpoint/2010/main" val="28127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/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804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1592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0827" y="547690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3" y="547690"/>
            <a:ext cx="4244975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49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79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46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54910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532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7" y="547690"/>
            <a:ext cx="8642351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Master </a:t>
            </a:r>
          </a:p>
          <a:p>
            <a:pPr lvl="1"/>
            <a:r>
              <a:rPr lang="en-US" altLang="ko-KR" smtClean="0"/>
              <a:t>Master </a:t>
            </a:r>
          </a:p>
          <a:p>
            <a:pPr lvl="2"/>
            <a:r>
              <a:rPr lang="en-US" altLang="ko-KR" smtClean="0"/>
              <a:t>Master</a:t>
            </a:r>
          </a:p>
          <a:p>
            <a:pPr lvl="3"/>
            <a:r>
              <a:rPr lang="en-US" altLang="ko-KR" smtClean="0"/>
              <a:t>Master</a:t>
            </a:r>
          </a:p>
          <a:p>
            <a:pPr lvl="4"/>
            <a:r>
              <a:rPr lang="en-US" altLang="ko-KR" smtClean="0"/>
              <a:t>Master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954339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ECB43F28-AD0A-4105-A71D-861ABB7534F4}" type="slidenum">
              <a:rPr lang="en-US" altLang="ko-KR" sz="1400"/>
              <a:pPr algn="r"/>
              <a:t>‹#›</a:t>
            </a:fld>
            <a:endParaRPr lang="en-US" altLang="ko-KR" sz="1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04027" y="6453188"/>
            <a:ext cx="23399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altLang="ko-KR" sz="1400" b="1">
                <a:solidFill>
                  <a:srgbClr val="444444"/>
                </a:solidFill>
                <a:latin typeface="Microsoft Sans Serif" pitchFamily="34" charset="0"/>
                <a:ea typeface="MS PGothic" pitchFamily="34" charset="-128"/>
              </a:rPr>
              <a:t>Intelligent Systems Lab.</a:t>
            </a:r>
          </a:p>
        </p:txBody>
      </p:sp>
      <p:pic>
        <p:nvPicPr>
          <p:cNvPr id="1030" name="Picture 6" descr="logotype02"/>
          <p:cNvPicPr>
            <a:picLocks noChangeAspect="1" noChangeArrowheads="1"/>
          </p:cNvPicPr>
          <p:nvPr/>
        </p:nvPicPr>
        <p:blipFill>
          <a:blip r:embed="rId15">
            <a:lum bright="6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t="36694" r="7889" b="26613"/>
          <a:stretch>
            <a:fillRect/>
          </a:stretch>
        </p:blipFill>
        <p:spPr bwMode="auto">
          <a:xfrm>
            <a:off x="611189" y="6597652"/>
            <a:ext cx="2305051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34927" y="6453190"/>
            <a:ext cx="5762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351588"/>
            <a:ext cx="9144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ko-KR" altLang="ko-K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534990"/>
            <a:ext cx="9144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ko-KR" altLang="ko-KR"/>
          </a:p>
        </p:txBody>
      </p:sp>
      <p:pic>
        <p:nvPicPr>
          <p:cNvPr id="1034" name="Picture 10" descr="symbolmark01"/>
          <p:cNvPicPr>
            <a:picLocks noChangeAspect="1" noChangeArrowheads="1"/>
          </p:cNvPicPr>
          <p:nvPr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7" y="0"/>
            <a:ext cx="53975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맑은 고딕" pitchFamily="50" charset="-127"/>
          <a:ea typeface="맑은 고딕" pitchFamily="50" charset="-127"/>
        </a:defRPr>
      </a:lvl2pPr>
      <a:lvl3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맑은 고딕" pitchFamily="50" charset="-127"/>
          <a:ea typeface="맑은 고딕" pitchFamily="50" charset="-127"/>
        </a:defRPr>
      </a:lvl3pPr>
      <a:lvl4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맑은 고딕" pitchFamily="50" charset="-127"/>
          <a:ea typeface="맑은 고딕" pitchFamily="50" charset="-127"/>
        </a:defRPr>
      </a:lvl4pPr>
      <a:lvl5pPr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Arial Narrow" pitchFamily="34" charset="0"/>
          <a:ea typeface="굴림" pitchFamily="50" charset="-127"/>
        </a:defRPr>
      </a:lvl6pPr>
      <a:lvl7pPr marL="914400"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Arial Narrow" pitchFamily="34" charset="0"/>
          <a:ea typeface="굴림" pitchFamily="50" charset="-127"/>
        </a:defRPr>
      </a:lvl7pPr>
      <a:lvl8pPr marL="1371600"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Arial Narrow" pitchFamily="34" charset="0"/>
          <a:ea typeface="굴림" pitchFamily="50" charset="-127"/>
        </a:defRPr>
      </a:lvl8pPr>
      <a:lvl9pPr marL="1828800" algn="ctr" rtl="0" eaLnBrk="1" fontAlgn="ctr" latinLnBrk="1" hangingPunct="1">
        <a:spcBef>
          <a:spcPct val="0"/>
        </a:spcBef>
        <a:spcAft>
          <a:spcPct val="0"/>
        </a:spcAft>
        <a:defRPr kumimoji="1" sz="3200" b="1">
          <a:solidFill>
            <a:schemeClr val="bg2"/>
          </a:solidFill>
          <a:latin typeface="Arial Narrow" pitchFamily="34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Blip>
          <a:blip r:embed="rId18"/>
        </a:buBlip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Blip>
          <a:blip r:embed="rId18"/>
        </a:buBlip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Blip>
          <a:blip r:embed="rId18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odonguk@islab.ulsan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0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mpi-inf.mpg.de/departments/irg3/kungf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27" y="188913"/>
            <a:ext cx="8718551" cy="2259012"/>
          </a:xfrm>
          <a:noFill/>
        </p:spPr>
        <p:txBody>
          <a:bodyPr anchor="ctr"/>
          <a:lstStyle/>
          <a:p>
            <a:pPr eaLnBrk="1" hangingPunct="1"/>
            <a:r>
              <a:rPr lang="en-US" altLang="ko-KR" dirty="0" smtClean="0">
                <a:ea typeface="맑은 고딕" pitchFamily="50" charset="-127"/>
              </a:rPr>
              <a:t>Silhouette Segmentation </a:t>
            </a:r>
            <a:br>
              <a:rPr lang="en-US" altLang="ko-KR" dirty="0" smtClean="0">
                <a:ea typeface="맑은 고딕" pitchFamily="50" charset="-127"/>
              </a:rPr>
            </a:br>
            <a:r>
              <a:rPr lang="en-US" altLang="ko-KR" dirty="0" smtClean="0">
                <a:ea typeface="맑은 고딕" pitchFamily="50" charset="-127"/>
              </a:rPr>
              <a:t>in Multiple Views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altLang="ko-KR" dirty="0" err="1" smtClean="0"/>
              <a:t>Wonwoo</a:t>
            </a:r>
            <a:r>
              <a:rPr lang="en-US" altLang="ko-KR" dirty="0" smtClean="0"/>
              <a:t> Lee, </a:t>
            </a:r>
            <a:r>
              <a:rPr lang="en-US" altLang="ko-KR" dirty="0" err="1" smtClean="0"/>
              <a:t>Woontack</a:t>
            </a:r>
            <a:r>
              <a:rPr lang="en-US" altLang="ko-KR" dirty="0" smtClean="0"/>
              <a:t> Woo, and Edmond Boyer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PAMI, VOL. 33, NO. 7, JULY 2011</a:t>
            </a:r>
          </a:p>
          <a:p>
            <a:pPr eaLnBrk="1" hangingPunct="1">
              <a:lnSpc>
                <a:spcPct val="90000"/>
              </a:lnSpc>
            </a:pP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ko-KR" dirty="0" err="1" smtClean="0"/>
              <a:t>Donguk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Seo</a:t>
            </a: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>
                <a:hlinkClick r:id="rId3"/>
              </a:rPr>
              <a:t>seodonguk@islab.ulsan.ac.kr</a:t>
            </a:r>
            <a:endParaRPr lang="en-US" altLang="ko-KR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ko-KR" dirty="0" smtClean="0"/>
              <a:t>2012.10.13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Inference of the silhouettes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probability of the silhouette at pixel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1095292" y="1181918"/>
            <a:ext cx="6933092" cy="2751138"/>
            <a:chOff x="-161169" y="164969"/>
            <a:chExt cx="6933092" cy="2751138"/>
          </a:xfrm>
        </p:grpSpPr>
        <p:graphicFrame>
          <p:nvGraphicFramePr>
            <p:cNvPr id="5" name="개체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847355"/>
                </p:ext>
              </p:extLst>
            </p:nvPr>
          </p:nvGraphicFramePr>
          <p:xfrm>
            <a:off x="-161169" y="164969"/>
            <a:ext cx="5349875" cy="2751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9" name="Equation" r:id="rId5" imgW="2743200" imgH="1409400" progId="Equation.DSMT4">
                    <p:embed/>
                  </p:oleObj>
                </mc:Choice>
                <mc:Fallback>
                  <p:oleObj name="Equation" r:id="rId5" imgW="2743200" imgH="1409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61169" y="164969"/>
                          <a:ext cx="5349875" cy="2751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228184" y="126876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(6)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1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Iterative silhouette </a:t>
            </a:r>
            <a:r>
              <a:rPr lang="en-US" altLang="ko-KR" dirty="0" smtClean="0"/>
              <a:t>estimation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Two assumptions</a:t>
            </a:r>
          </a:p>
          <a:p>
            <a:pPr marL="914400" lvl="1" indent="-457200">
              <a:buAutoNum type="arabicParenBoth"/>
            </a:pPr>
            <a:r>
              <a:rPr lang="en-US" altLang="ko-KR" dirty="0" smtClean="0"/>
              <a:t>Any foreground element has an appearance different from the background in most images so that color segmentation positively detects the element in most images.</a:t>
            </a:r>
          </a:p>
          <a:p>
            <a:pPr marL="914400" lvl="1" indent="-457200">
              <a:buAutoNum type="arabicParenBoth"/>
            </a:pPr>
            <a:r>
              <a:rPr lang="en-US" altLang="ko-KR" dirty="0" smtClean="0"/>
              <a:t>The region of interest appears entirely in all of the images considered.</a:t>
            </a:r>
          </a:p>
          <a:p>
            <a:r>
              <a:rPr lang="en-US" altLang="ko-KR" dirty="0" smtClean="0"/>
              <a:t>Iterative </a:t>
            </a:r>
            <a:r>
              <a:rPr lang="en-US" altLang="ko-KR" dirty="0" err="1" smtClean="0"/>
              <a:t>opitmization</a:t>
            </a:r>
            <a:endParaRPr lang="en-US" altLang="ko-KR" dirty="0" smtClean="0"/>
          </a:p>
          <a:p>
            <a:pPr marL="914400" lvl="1" indent="-457200">
              <a:buAutoNum type="arabicParenBoth"/>
            </a:pPr>
            <a:r>
              <a:rPr lang="en-US" altLang="ko-KR" dirty="0" smtClean="0"/>
              <a:t>Silhouettes are estimated using foreground and background models. (spatial and color consistencies)</a:t>
            </a:r>
          </a:p>
          <a:p>
            <a:pPr marL="914400" lvl="1" indent="-457200">
              <a:buAutoNum type="arabicParenBoth"/>
            </a:pPr>
            <a:r>
              <a:rPr lang="en-US" altLang="ko-KR" dirty="0" smtClean="0"/>
              <a:t>These model are updated with the new silhouettes.</a:t>
            </a:r>
          </a:p>
        </p:txBody>
      </p:sp>
    </p:spTree>
    <p:extLst>
      <p:ext uri="{BB962C8B-B14F-4D97-AF65-F5344CB8AC3E}">
        <p14:creationId xmlns:p14="http://schemas.microsoft.com/office/powerpoint/2010/main" val="27251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Initialization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Foreground scene: observed by all cameras</a:t>
            </a:r>
          </a:p>
          <a:p>
            <a:pPr lvl="1"/>
            <a:r>
              <a:rPr lang="en-US" altLang="ko-KR" dirty="0" smtClean="0"/>
              <a:t>Belongs to the 3D space region that is visible from all cameras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7277930" cy="425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설명선 2 3"/>
          <p:cNvSpPr/>
          <p:nvPr/>
        </p:nvSpPr>
        <p:spPr bwMode="auto">
          <a:xfrm>
            <a:off x="6372200" y="4437112"/>
            <a:ext cx="2520280" cy="864096"/>
          </a:xfrm>
          <a:prstGeom prst="borderCallout2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The background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color model</a:t>
            </a:r>
            <a:endParaRPr kumimoji="0" lang="ko-K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50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Iterative optimization via Graph cut(1/2)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Iteration </a:t>
                </a:r>
              </a:p>
              <a:p>
                <a:pPr marL="914400" lvl="1" indent="-457200">
                  <a:buAutoNum type="arabicParenBoth"/>
                </a:pPr>
                <a:r>
                  <a:rPr lang="en-US" altLang="ko-KR" dirty="0"/>
                  <a:t>Estimate each silhouette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/>
                  <a:t> using (6) with the current background models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/>
                  <a:t> and the other current silhouettes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𝑗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/>
                  <a:t>.</a:t>
                </a:r>
              </a:p>
              <a:p>
                <a:pPr marL="914400" lvl="1" indent="-457200">
                  <a:buAutoNum type="arabicParenBoth"/>
                </a:pPr>
                <a:r>
                  <a:rPr lang="en-US" altLang="ko-KR" dirty="0"/>
                  <a:t>Update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/>
                  <a:t> with pixels outside the current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/>
                  <a:t>.</a:t>
                </a:r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For the first step</a:t>
                </a:r>
              </a:p>
              <a:p>
                <a:pPr lvl="1"/>
                <a:r>
                  <a:rPr lang="en-US" altLang="ko-KR" dirty="0" smtClean="0"/>
                  <a:t>To decide for the pixel labeling into foreground or background in each image (</a:t>
                </a:r>
                <a:r>
                  <a:rPr lang="en-US" altLang="ko-KR" b="1" dirty="0" smtClean="0"/>
                  <a:t>from equation (6)</a:t>
                </a:r>
                <a:r>
                  <a:rPr lang="en-US" altLang="ko-KR" dirty="0" smtClean="0"/>
                  <a:t>)</a:t>
                </a:r>
              </a:p>
              <a:p>
                <a:pPr lvl="2"/>
                <a:r>
                  <a:rPr lang="en-US" altLang="ko-KR" dirty="0" smtClean="0"/>
                  <a:t>Graph-based approaches which account for additional spatial coherence in the image</a:t>
                </a:r>
              </a:p>
              <a:p>
                <a:pPr lvl="1"/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47" r="-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25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Iterative optimization via Graph </a:t>
            </a:r>
            <a:r>
              <a:rPr lang="en-US" altLang="ko-KR" dirty="0" smtClean="0"/>
              <a:t>cut(2/2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Minimization of energy of the pixel assignment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in 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: the data term that measures how good pixel label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  <m:r>
                      <a:rPr lang="en-US" altLang="ko-KR" sz="2000" b="0" i="1" smtClean="0">
                        <a:latin typeface="Cambria Math"/>
                      </a:rPr>
                      <m:t>=0,1</m:t>
                    </m:r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is with respect to the image observation</a:t>
                </a:r>
                <a:r>
                  <a:rPr lang="en-US" altLang="ko-KR" dirty="0" smtClean="0"/>
                  <a:t>.</a:t>
                </a:r>
              </a:p>
              <a:p>
                <a:pPr lvl="1"/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: the smoothness term that favors consistent labeling in homogeneous region</a:t>
                </a:r>
                <a:endParaRPr lang="en-US" altLang="ko-KR" sz="20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sz="2000" dirty="0" smtClean="0"/>
                  <a:t>: the set or neighboring pixel pairs in image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ko-KR" sz="2000" dirty="0" smtClean="0"/>
                  <a:t> based on 8-connectivity</a:t>
                </a:r>
              </a:p>
              <a:p>
                <a:pPr lvl="1"/>
                <a:endParaRPr lang="en-US" altLang="ko-KR" sz="2000" dirty="0"/>
              </a:p>
              <a:p>
                <a:pPr lvl="1"/>
                <a:endParaRPr lang="en-US" altLang="ko-KR" sz="200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/>
                          </a:rPr>
                        </m:ctrlPr>
                      </m:dPr>
                      <m:e/>
                    </m:d>
                  </m:oMath>
                </a14:m>
                <a:r>
                  <a:rPr lang="en-US" altLang="ko-KR" sz="1600" dirty="0" smtClean="0"/>
                  <a:t>: the </a:t>
                </a:r>
                <a:r>
                  <a:rPr lang="en-US" altLang="ko-KR" sz="1600" dirty="0" err="1" smtClean="0"/>
                  <a:t>euclidean</a:t>
                </a:r>
                <a:r>
                  <a:rPr lang="en-US" altLang="ko-KR" sz="1600" smtClean="0"/>
                  <a:t> distance </a:t>
                </a:r>
                <a:endParaRPr lang="en-US" altLang="ko-KR" sz="1600" dirty="0" smtClean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35" b="-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1405330" y="1373384"/>
            <a:ext cx="6263014" cy="1191520"/>
            <a:chOff x="508909" y="1126702"/>
            <a:chExt cx="6263014" cy="1191520"/>
          </a:xfrm>
        </p:grpSpPr>
        <p:graphicFrame>
          <p:nvGraphicFramePr>
            <p:cNvPr id="5" name="개체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8416561"/>
                </p:ext>
              </p:extLst>
            </p:nvPr>
          </p:nvGraphicFramePr>
          <p:xfrm>
            <a:off x="508909" y="1126702"/>
            <a:ext cx="3978888" cy="1191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39" name="Equation" r:id="rId4" imgW="2717640" imgH="812520" progId="Equation.DSMT4">
                    <p:embed/>
                  </p:oleObj>
                </mc:Choice>
                <mc:Fallback>
                  <p:oleObj name="Equation" r:id="rId4" imgW="2717640" imgH="8125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909" y="1126702"/>
                          <a:ext cx="3978888" cy="1191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228184" y="1549698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(7)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166198"/>
              </p:ext>
            </p:extLst>
          </p:nvPr>
        </p:nvGraphicFramePr>
        <p:xfrm>
          <a:off x="1115616" y="3501008"/>
          <a:ext cx="3887050" cy="40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0" name="Equation" r:id="rId6" imgW="2641320" imgH="279360" progId="Equation.DSMT4">
                  <p:embed/>
                </p:oleObj>
              </mc:Choice>
              <mc:Fallback>
                <p:oleObj name="Equation" r:id="rId6" imgW="2641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501008"/>
                        <a:ext cx="3887050" cy="40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131432"/>
              </p:ext>
            </p:extLst>
          </p:nvPr>
        </p:nvGraphicFramePr>
        <p:xfrm>
          <a:off x="1043608" y="5301208"/>
          <a:ext cx="23161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1" name="Equation" r:id="rId8" imgW="1574640" imgH="469800" progId="Equation.DSMT4">
                  <p:embed/>
                </p:oleObj>
              </mc:Choice>
              <mc:Fallback>
                <p:oleObj name="Equation" r:id="rId8" imgW="1574640" imgH="469800" progId="Equation.DSMT4">
                  <p:embed/>
                  <p:pic>
                    <p:nvPicPr>
                      <p:cNvPr id="0" name="개체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301208"/>
                        <a:ext cx="231616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Silhouette refinement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: color model for foreground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2000" dirty="0" smtClean="0"/>
                  <a:t>: Gaussian Mixture Model (GMM)</a:t>
                </a:r>
                <a:endParaRPr lang="en-US" altLang="ko-KR" sz="2000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6" y="2601954"/>
            <a:ext cx="5468016" cy="30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467544" y="692696"/>
            <a:ext cx="6898297" cy="1190625"/>
            <a:chOff x="-126374" y="878405"/>
            <a:chExt cx="6898297" cy="1190625"/>
          </a:xfrm>
        </p:grpSpPr>
        <p:graphicFrame>
          <p:nvGraphicFramePr>
            <p:cNvPr id="6" name="개체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368478"/>
                </p:ext>
              </p:extLst>
            </p:nvPr>
          </p:nvGraphicFramePr>
          <p:xfrm>
            <a:off x="-126374" y="878405"/>
            <a:ext cx="4875212" cy="1190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3" name="Equation" r:id="rId5" imgW="2501640" imgH="609480" progId="Equation.DSMT4">
                    <p:embed/>
                  </p:oleObj>
                </mc:Choice>
                <mc:Fallback>
                  <p:oleObj name="Equation" r:id="rId5" imgW="2501640" imgH="609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26374" y="878405"/>
                          <a:ext cx="4875212" cy="1190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6228184" y="126876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(8)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00347" y="5627892"/>
            <a:ext cx="7416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Both"/>
            </a:pPr>
            <a:r>
              <a:rPr lang="en-US" altLang="ko-KR" sz="2000" dirty="0" smtClean="0">
                <a:latin typeface="+mn-ea"/>
                <a:ea typeface="+mn-ea"/>
              </a:rPr>
              <a:t>Input image. (b) Silhouette after the iterative optimization</a:t>
            </a:r>
          </a:p>
          <a:p>
            <a:r>
              <a:rPr lang="en-US" altLang="ko-KR" sz="2000" dirty="0" smtClean="0">
                <a:latin typeface="+mn-ea"/>
                <a:ea typeface="+mn-ea"/>
              </a:rPr>
              <a:t>(c) Silhouette after refinements</a:t>
            </a:r>
          </a:p>
        </p:txBody>
      </p:sp>
    </p:spTree>
    <p:extLst>
      <p:ext uri="{BB962C8B-B14F-4D97-AF65-F5344CB8AC3E}">
        <p14:creationId xmlns:p14="http://schemas.microsoft.com/office/powerpoint/2010/main" val="20308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Synthetic data</a:t>
            </a:r>
          </a:p>
          <a:p>
            <a:pPr lvl="1"/>
            <a:r>
              <a:rPr lang="en-US" altLang="ko-KR" dirty="0" smtClean="0"/>
              <a:t>Kung-</a:t>
            </a:r>
            <a:r>
              <a:rPr lang="en-US" altLang="ko-KR" dirty="0" err="1" smtClean="0"/>
              <a:t>fu</a:t>
            </a:r>
            <a:r>
              <a:rPr lang="en-US" altLang="ko-KR" dirty="0" smtClean="0"/>
              <a:t> girl data set: </a:t>
            </a:r>
          </a:p>
          <a:p>
            <a:pPr lvl="2"/>
            <a:r>
              <a:rPr lang="en-US" altLang="ko-KR" dirty="0" smtClean="0">
                <a:hlinkClick r:id="rId2"/>
              </a:rPr>
              <a:t>http://www.mpi-inf.mpg.de/departments/irg3/kungfu/</a:t>
            </a:r>
            <a:endParaRPr lang="en-US" altLang="ko-KR" dirty="0" smtClean="0"/>
          </a:p>
          <a:p>
            <a:pPr lvl="2"/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407" y="2016274"/>
            <a:ext cx="6616300" cy="335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6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Kung-</a:t>
            </a:r>
            <a:r>
              <a:rPr lang="en-US" altLang="ko-KR" dirty="0" err="1" smtClean="0"/>
              <a:t>fu</a:t>
            </a:r>
            <a:r>
              <a:rPr lang="en-US" altLang="ko-KR" dirty="0" smtClean="0"/>
              <a:t> girl data 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Segmentation results with different numbers of views (top row) accounting for spatial consistencies (bottom row)</a:t>
            </a:r>
          </a:p>
          <a:p>
            <a:pPr lvl="1"/>
            <a:r>
              <a:rPr lang="en-US" altLang="ko-KR" dirty="0" smtClean="0"/>
              <a:t>Only using background color consistency</a:t>
            </a:r>
          </a:p>
          <a:p>
            <a:endParaRPr lang="ko-KR" altLang="en-US" sz="2000" dirty="0"/>
          </a:p>
        </p:txBody>
      </p:sp>
      <p:grpSp>
        <p:nvGrpSpPr>
          <p:cNvPr id="5" name="그룹 4"/>
          <p:cNvGrpSpPr/>
          <p:nvPr/>
        </p:nvGrpSpPr>
        <p:grpSpPr>
          <a:xfrm>
            <a:off x="168852" y="1988840"/>
            <a:ext cx="8806295" cy="3744416"/>
            <a:chOff x="168852" y="1658417"/>
            <a:chExt cx="8806295" cy="3744416"/>
          </a:xfrm>
        </p:grpSpPr>
        <p:sp>
          <p:nvSpPr>
            <p:cNvPr id="6" name="TextBox 5"/>
            <p:cNvSpPr txBox="1"/>
            <p:nvPr/>
          </p:nvSpPr>
          <p:spPr>
            <a:xfrm>
              <a:off x="2771800" y="4941167"/>
              <a:ext cx="1598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Two views</a:t>
              </a:r>
              <a:endParaRPr lang="ko-KR" altLang="en-US" dirty="0">
                <a:latin typeface="+mn-ea"/>
                <a:ea typeface="+mn-e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0032" y="4941166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four views</a:t>
              </a:r>
              <a:endParaRPr lang="ko-KR" altLang="en-US" dirty="0">
                <a:latin typeface="+mn-ea"/>
                <a:ea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2280" y="4941168"/>
              <a:ext cx="1428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Six views</a:t>
              </a:r>
              <a:endParaRPr lang="ko-KR" altLang="en-US" dirty="0">
                <a:latin typeface="+mn-ea"/>
                <a:ea typeface="+mn-ea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52" y="1658417"/>
              <a:ext cx="8806295" cy="329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56884" y="4941168"/>
              <a:ext cx="1492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One view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69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Kung-</a:t>
            </a:r>
            <a:r>
              <a:rPr lang="en-US" altLang="ko-KR" dirty="0" err="1"/>
              <a:t>fu</a:t>
            </a:r>
            <a:r>
              <a:rPr lang="en-US" altLang="ko-KR" dirty="0"/>
              <a:t> girl data </a:t>
            </a:r>
            <a:r>
              <a:rPr lang="en-US" altLang="ko-KR" dirty="0" smtClean="0"/>
              <a:t>(2/2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Proposed method</a:t>
            </a:r>
          </a:p>
          <a:p>
            <a:pPr lvl="1"/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05" y="707296"/>
            <a:ext cx="4437059" cy="59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Real </a:t>
            </a:r>
            <a:r>
              <a:rPr lang="en-US" altLang="ko-KR" dirty="0" smtClean="0"/>
              <a:t>data(1/7)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Basic calibration</a:t>
            </a:r>
          </a:p>
          <a:p>
            <a:r>
              <a:rPr lang="en-US" altLang="ko-KR" dirty="0" smtClean="0"/>
              <a:t>GPU-based SIFT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571" y="639439"/>
            <a:ext cx="5289933" cy="62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&lt;Segmentation results with the Dancer data (eight views) &gt;</a:t>
            </a:r>
            <a:endParaRPr lang="ko-KR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00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b="0" dirty="0" smtClean="0"/>
              <a:t>Extraction of consistent foreground regions from multi views without a priori knowledge of the background</a:t>
            </a:r>
          </a:p>
          <a:p>
            <a:r>
              <a:rPr lang="en-US" altLang="ko-KR" sz="2400" b="0" dirty="0" smtClean="0"/>
              <a:t>Two </a:t>
            </a:r>
            <a:r>
              <a:rPr lang="en-US" altLang="ko-KR" sz="2400" b="0" dirty="0" smtClean="0"/>
              <a:t>assumptions for proposed method</a:t>
            </a:r>
            <a:endParaRPr lang="en-US" altLang="ko-KR" sz="2400" b="0" dirty="0" smtClean="0"/>
          </a:p>
          <a:p>
            <a:pPr lvl="1"/>
            <a:r>
              <a:rPr lang="en-US" altLang="ko-KR" sz="2000" dirty="0" smtClean="0"/>
              <a:t>The region of interest appears entirely in all images.</a:t>
            </a:r>
            <a:endParaRPr lang="en-US" altLang="ko-KR" sz="2000" dirty="0" smtClean="0"/>
          </a:p>
          <a:p>
            <a:pPr lvl="1"/>
            <a:r>
              <a:rPr lang="en-US" altLang="ko-KR" sz="2000" b="0" dirty="0" smtClean="0"/>
              <a:t>Background colors are consistent in each image.</a:t>
            </a:r>
            <a:endParaRPr lang="ko-KR" altLang="en-US" sz="2000" b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3" y="2834683"/>
            <a:ext cx="4970924" cy="397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805266"/>
            <a:ext cx="302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&lt;Approach outline&gt;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44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 </a:t>
            </a:r>
            <a:r>
              <a:rPr lang="en-US" altLang="ko-KR" dirty="0" smtClean="0"/>
              <a:t>data(2/7)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404" y="620688"/>
            <a:ext cx="5192036" cy="565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6124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&lt;Segmentation results with single-object scenes&gt;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4080" y="764704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(10 views)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4080" y="2780928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(12 views)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080" y="2000599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(5 views)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080" y="1480556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(12 views)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4080" y="3645024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(8 views)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80" y="4365104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(6 views)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4080" y="5157192"/>
            <a:ext cx="1403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(8 views)</a:t>
            </a:r>
            <a:endParaRPr lang="ko-KR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73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 </a:t>
            </a:r>
            <a:r>
              <a:rPr lang="en-US" altLang="ko-KR" dirty="0" smtClean="0"/>
              <a:t>data(3/7)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Quantitative evaluation</a:t>
                </a:r>
              </a:p>
              <a:p>
                <a:endParaRPr lang="en-US" altLang="ko-KR" dirty="0">
                  <a:latin typeface="+mn-ea"/>
                </a:endParaRPr>
              </a:p>
              <a:p>
                <a:endParaRPr lang="en-US" altLang="ko-KR" dirty="0" smtClean="0">
                  <a:latin typeface="+mn-ea"/>
                </a:endParaRPr>
              </a:p>
              <a:p>
                <a:endParaRPr lang="en-US" altLang="ko-KR" dirty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altLang="ko-KR" sz="1600" dirty="0" smtClean="0">
                    <a:latin typeface="+mn-ea"/>
                  </a:rPr>
                  <a:t>: the number of pixels in a set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16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altLang="ko-KR" sz="1600" b="0" i="1" smtClean="0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US" altLang="ko-KR" sz="1600" dirty="0" smtClean="0">
                    <a:latin typeface="+mn-ea"/>
                  </a:rPr>
                  <a:t>: the label set a pixel (a: the labeling F or B, b: the ground truth label)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/>
          <p:cNvGrpSpPr/>
          <p:nvPr/>
        </p:nvGrpSpPr>
        <p:grpSpPr>
          <a:xfrm>
            <a:off x="0" y="2967335"/>
            <a:ext cx="9108504" cy="3801339"/>
            <a:chOff x="0" y="2967335"/>
            <a:chExt cx="9108504" cy="3801339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8806295" cy="3411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0" y="2967335"/>
              <a:ext cx="91085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ko-KR" dirty="0">
                  <a:latin typeface="+mn-ea"/>
                </a:rPr>
                <a:t>Table 1. </a:t>
              </a:r>
              <a:r>
                <a:rPr lang="en-US" altLang="ko-KR" dirty="0" smtClean="0">
                  <a:latin typeface="+mn-ea"/>
                </a:rPr>
                <a:t>Silhouette extraction </a:t>
              </a:r>
              <a:r>
                <a:rPr lang="en-US" altLang="ko-KR" dirty="0">
                  <a:latin typeface="+mn-ea"/>
                </a:rPr>
                <a:t>performance measurements</a:t>
              </a:r>
              <a:endParaRPr lang="ko-KR" altLang="en-US" dirty="0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827584" y="1052736"/>
            <a:ext cx="6568890" cy="1201420"/>
            <a:chOff x="827584" y="1160009"/>
            <a:chExt cx="6568890" cy="1201420"/>
          </a:xfrm>
        </p:grpSpPr>
        <p:graphicFrame>
          <p:nvGraphicFramePr>
            <p:cNvPr id="7" name="개체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6477032"/>
                </p:ext>
              </p:extLst>
            </p:nvPr>
          </p:nvGraphicFramePr>
          <p:xfrm>
            <a:off x="827584" y="1160009"/>
            <a:ext cx="2682240" cy="1201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36" name="Equation" r:id="rId5" imgW="2438280" imgH="1091880" progId="Equation.DSMT4">
                    <p:embed/>
                  </p:oleObj>
                </mc:Choice>
                <mc:Fallback>
                  <p:oleObj name="Equation" r:id="rId5" imgW="2438280" imgH="1091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7584" y="1160009"/>
                          <a:ext cx="2682240" cy="12014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852735" y="159079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(9)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4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 </a:t>
            </a:r>
            <a:r>
              <a:rPr lang="en-US" altLang="ko-KR" dirty="0" smtClean="0"/>
              <a:t>data(4/7)</a:t>
            </a:r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29"/>
          <a:stretch/>
        </p:blipFill>
        <p:spPr bwMode="auto">
          <a:xfrm>
            <a:off x="1268068" y="620688"/>
            <a:ext cx="6616300" cy="249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5326"/>
          <a:stretch/>
        </p:blipFill>
        <p:spPr bwMode="auto">
          <a:xfrm>
            <a:off x="1268068" y="3429000"/>
            <a:ext cx="6616300" cy="255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311231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(a) Only one object is spatially consistent. (6 views)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594928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(b) All three objects are spatially consistent. (6 views)</a:t>
            </a:r>
            <a:endParaRPr lang="ko-KR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9630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 </a:t>
            </a:r>
            <a:r>
              <a:rPr lang="en-US" altLang="ko-KR" dirty="0" smtClean="0"/>
              <a:t>data(5/7)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1"/>
          <a:stretch/>
        </p:blipFill>
        <p:spPr bwMode="auto">
          <a:xfrm>
            <a:off x="2312760" y="959242"/>
            <a:ext cx="4518479" cy="273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05" y="3988210"/>
            <a:ext cx="4086227" cy="282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2068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n-ea"/>
                <a:ea typeface="+mn-ea"/>
              </a:rPr>
              <a:t>&lt;Convergence of the extracted silhouettes: the average false alarm rates at each iteration&gt;</a:t>
            </a:r>
            <a:endParaRPr lang="ko-KR" altLang="en-US" sz="1600" dirty="0"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51461" y="3513476"/>
                <a:ext cx="4058988" cy="3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 smtClean="0">
                    <a:latin typeface="+mn-ea"/>
                    <a:ea typeface="+mn-ea"/>
                  </a:rPr>
                  <a:t>&lt;Silhouette extraction with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/>
                            <a:ea typeface="+mn-ea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/>
                            <a:ea typeface="+mn-ea"/>
                          </a:rPr>
                          <m:t>𝑃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/>
                            <a:ea typeface="+mn-ea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sz="1600" dirty="0" smtClean="0">
                    <a:latin typeface="+mn-ea"/>
                    <a:ea typeface="+mn-ea"/>
                  </a:rPr>
                  <a:t>&gt;</a:t>
                </a:r>
                <a:endParaRPr lang="ko-KR" altLang="en-US" sz="16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61" y="3513476"/>
                <a:ext cx="4058988" cy="358303"/>
              </a:xfrm>
              <a:prstGeom prst="rect">
                <a:avLst/>
              </a:prstGeom>
              <a:blipFill rotWithShape="1">
                <a:blip r:embed="rId4"/>
                <a:stretch>
                  <a:fillRect l="-902" t="-6780" b="-135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81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 </a:t>
            </a:r>
            <a:r>
              <a:rPr lang="en-US" altLang="ko-KR" dirty="0" smtClean="0"/>
              <a:t>data(6/7)</a:t>
            </a:r>
            <a:endParaRPr lang="ko-KR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32752" cy="435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756" y="980728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&lt;Silhouette extraction for a different number of views&gt;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5297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Real </a:t>
            </a:r>
            <a:r>
              <a:rPr lang="en-US" altLang="ko-KR" dirty="0" smtClean="0"/>
              <a:t>data(7/7)</a:t>
            </a:r>
            <a:endParaRPr lang="ko-KR" alt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43" y="1576070"/>
            <a:ext cx="6759315" cy="523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4710" y="836712"/>
            <a:ext cx="6974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  <a:ea typeface="+mn-ea"/>
              </a:rPr>
              <a:t>&lt;Silhouette extraction in the presence of noise&gt;</a:t>
            </a:r>
            <a:endParaRPr lang="ko-KR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2834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 novel method for extracting spatially consistent silhouettes of foreground objects from several viewpoints</a:t>
            </a:r>
          </a:p>
          <a:p>
            <a:pPr lvl="1"/>
            <a:r>
              <a:rPr lang="en-US" altLang="ko-KR" dirty="0" smtClean="0"/>
              <a:t>Using spatial consistency and color consistency constraints in order to identify silhouettes with unknown backgrounds</a:t>
            </a:r>
          </a:p>
          <a:p>
            <a:r>
              <a:rPr lang="en-US" altLang="ko-KR" dirty="0" smtClean="0"/>
              <a:t>The assumption</a:t>
            </a:r>
          </a:p>
          <a:p>
            <a:pPr lvl="1"/>
            <a:r>
              <a:rPr lang="en-US" altLang="ko-KR" dirty="0" smtClean="0"/>
              <a:t>Foreground objects are seen by all images and they present color differences with the background regions.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36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87624" y="2917396"/>
            <a:ext cx="6767275" cy="10156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you!!!</a:t>
            </a:r>
            <a:endParaRPr lang="ko-KR" altLang="en-US" sz="6000" b="1" spc="50" dirty="0">
              <a:ln w="1143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5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Silhouette calibration ratio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silhouette calibration ratio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altLang="ko-KR" dirty="0" smtClean="0"/>
                  <a:t>: an interval along ray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altLang="ko-KR" dirty="0" smtClean="0"/>
                  <a:t> where 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ko-KR" dirty="0" smtClean="0"/>
                  <a:t> contributes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dirty="0" smtClean="0"/>
                  <a:t> rays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ko-KR" dirty="0" smtClean="0"/>
                  <a:t> images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/>
                    </m:d>
                  </m:oMath>
                </a14:m>
                <a:r>
                  <a:rPr lang="en-US" altLang="ko-KR" dirty="0" smtClean="0"/>
                  <a:t>: the number of image contributing inside that interval </a:t>
                </a:r>
              </a:p>
              <a:p>
                <a:pPr lvl="1"/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97687"/>
              </p:ext>
            </p:extLst>
          </p:nvPr>
        </p:nvGraphicFramePr>
        <p:xfrm>
          <a:off x="827584" y="1268760"/>
          <a:ext cx="4058789" cy="86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4" imgW="2082600" imgH="444240" progId="Equation.DSMT4">
                  <p:embed/>
                </p:oleObj>
              </mc:Choice>
              <mc:Fallback>
                <p:oleObj name="Equation" r:id="rId4" imgW="20826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1268760"/>
                        <a:ext cx="4058789" cy="86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4661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Visual hull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1" y="814209"/>
            <a:ext cx="8186039" cy="522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Probabilistic model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400" b="0" dirty="0" smtClean="0"/>
                  <a:t>Variables and their dependencies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ko-KR" sz="1800" dirty="0" smtClean="0"/>
                  <a:t>: a color image map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sz="1800" b="0" dirty="0" smtClean="0"/>
                  <a:t>: a binary silhouette map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sz="18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ko-KR" sz="1800" b="0" dirty="0" smtClean="0"/>
                  <a:t>: the prior knowledge about the 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sz="1800" b="0" dirty="0" smtClean="0"/>
                  <a:t>: the foreground occupancy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ko-KR" sz="1800" b="0" dirty="0" smtClean="0"/>
                  <a:t>: the background colors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ko-KR" sz="1800" b="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ko-KR" sz="1800" b="0" dirty="0" err="1" smtClean="0"/>
                  <a:t>th</a:t>
                </a:r>
                <a:r>
                  <a:rPr lang="en-US" altLang="ko-KR" sz="1800" b="0" dirty="0" smtClean="0"/>
                  <a:t> image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sz="1800" b="0" dirty="0" smtClean="0"/>
                  <a:t>: a pixel located at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𝑥</m:t>
                    </m:r>
                    <m:r>
                      <a:rPr lang="en-US" altLang="ko-KR" sz="1800" b="0" i="1" smtClean="0">
                        <a:latin typeface="Cambria Math"/>
                      </a:rPr>
                      <m:t>=(</m:t>
                    </m:r>
                    <m:r>
                      <a:rPr lang="en-US" altLang="ko-KR" sz="1800" b="0" i="1" smtClean="0">
                        <a:latin typeface="Cambria Math"/>
                      </a:rPr>
                      <m:t>𝑢</m:t>
                    </m:r>
                    <m:r>
                      <a:rPr lang="en-US" altLang="ko-KR" sz="1800" b="0" i="1" smtClean="0">
                        <a:latin typeface="Cambria Math"/>
                      </a:rPr>
                      <m:t>,</m:t>
                    </m:r>
                    <m:r>
                      <a:rPr lang="en-US" altLang="ko-KR" sz="1800" b="0" i="1" smtClean="0">
                        <a:latin typeface="Cambria Math"/>
                      </a:rPr>
                      <m:t>𝑣</m:t>
                    </m:r>
                    <m:r>
                      <a:rPr lang="en-US" altLang="ko-KR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ko-KR" altLang="en-US" sz="1800" b="0" dirty="0" smtClean="0"/>
                  <a:t> </a:t>
                </a:r>
                <a:r>
                  <a:rPr lang="en-US" altLang="ko-KR" sz="1800" b="0" dirty="0" smtClean="0"/>
                  <a:t>in an image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ko-KR" sz="1800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ko-KR" sz="1800" b="0" dirty="0" smtClean="0"/>
                  <a:t>: the color value of the pixel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ko-KR" altLang="en-US" sz="1800" b="0" dirty="0" smtClean="0"/>
                  <a:t> </a:t>
                </a:r>
                <a:r>
                  <a:rPr lang="en-US" altLang="ko-KR" sz="1800" b="0" dirty="0" smtClean="0"/>
                  <a:t>in the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ko-KR" sz="1800" b="0" dirty="0" err="1" smtClean="0"/>
                  <a:t>th</a:t>
                </a:r>
                <a:r>
                  <a:rPr lang="en-US" altLang="ko-KR" sz="1800" b="0" dirty="0" smtClean="0"/>
                  <a:t> image</a:t>
                </a:r>
                <a:endParaRPr lang="ko-KR" altLang="en-US" sz="1800" b="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5" y="3648503"/>
            <a:ext cx="2805957" cy="237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40" y="3645024"/>
            <a:ext cx="2842993" cy="190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6049" y="5914570"/>
            <a:ext cx="4148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+mn-ea"/>
                <a:ea typeface="+mn-ea"/>
              </a:rPr>
              <a:t>&lt;The variables in different views&gt;</a:t>
            </a:r>
            <a:endParaRPr lang="ko-KR" altLang="en-US" sz="2000" dirty="0">
              <a:latin typeface="+mn-ea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84091" y="5661248"/>
                <a:ext cx="43716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dirty="0" smtClean="0">
                    <a:latin typeface="+mn-ea"/>
                    <a:ea typeface="+mn-ea"/>
                  </a:rPr>
                  <a:t>&lt;Dependency graph of the image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ea typeface="+mn-ea"/>
                      </a:rPr>
                      <m:t>𝐼</m:t>
                    </m:r>
                  </m:oMath>
                </a14:m>
                <a:endParaRPr lang="en-US" altLang="ko-KR" sz="2000" dirty="0" smtClean="0">
                  <a:latin typeface="+mn-ea"/>
                  <a:ea typeface="+mn-ea"/>
                </a:endParaRPr>
              </a:p>
              <a:p>
                <a:r>
                  <a:rPr lang="en-US" altLang="ko-KR" sz="2000" dirty="0" smtClean="0">
                    <a:latin typeface="+mn-ea"/>
                    <a:ea typeface="+mn-ea"/>
                  </a:rPr>
                  <a:t>(</a:t>
                </a:r>
                <a:r>
                  <a:rPr lang="en-US" altLang="ko-KR" sz="2000" b="1" dirty="0" smtClean="0">
                    <a:latin typeface="+mn-ea"/>
                    <a:ea typeface="+mn-ea"/>
                  </a:rPr>
                  <a:t>Bayesian network</a:t>
                </a:r>
                <a:r>
                  <a:rPr lang="en-US" altLang="ko-KR" sz="2000" dirty="0" smtClean="0">
                    <a:latin typeface="+mn-ea"/>
                    <a:ea typeface="+mn-ea"/>
                  </a:rPr>
                  <a:t>)</a:t>
                </a:r>
                <a:r>
                  <a:rPr lang="en-US" altLang="ko-KR" sz="2000" dirty="0" smtClean="0">
                    <a:latin typeface="+mn-ea"/>
                    <a:ea typeface="+mn-ea"/>
                  </a:rPr>
                  <a:t>&gt;</a:t>
                </a:r>
                <a:endParaRPr lang="ko-KR" altLang="en-US" sz="2000" dirty="0">
                  <a:latin typeface="+mn-ea"/>
                  <a:ea typeface="+mn-ea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91" y="5661248"/>
                <a:ext cx="4371646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1534" t="-4310" b="-146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9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Epipolar</a:t>
            </a:r>
            <a:r>
              <a:rPr lang="en-US" altLang="ko-KR" dirty="0" smtClean="0"/>
              <a:t> geometry</a:t>
            </a:r>
            <a:endParaRPr lang="ko-KR" altLang="en-US" dirty="0"/>
          </a:p>
        </p:txBody>
      </p:sp>
      <p:pic>
        <p:nvPicPr>
          <p:cNvPr id="35842" name="Picture 2" descr="File:Epipolar geometr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151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구름 모양 설명선 4"/>
          <p:cNvSpPr/>
          <p:nvPr/>
        </p:nvSpPr>
        <p:spPr bwMode="auto">
          <a:xfrm>
            <a:off x="2952415" y="620688"/>
            <a:ext cx="1224136" cy="720080"/>
          </a:xfrm>
          <a:prstGeom prst="cloudCallout">
            <a:avLst>
              <a:gd name="adj1" fmla="val 74726"/>
              <a:gd name="adj2" fmla="val 131141"/>
            </a:avLst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3D point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구름 모양 설명선 6"/>
          <p:cNvSpPr/>
          <p:nvPr/>
        </p:nvSpPr>
        <p:spPr bwMode="auto">
          <a:xfrm>
            <a:off x="6588223" y="1412776"/>
            <a:ext cx="2447081" cy="1512168"/>
          </a:xfrm>
          <a:prstGeom prst="cloudCallout">
            <a:avLst>
              <a:gd name="adj1" fmla="val -4900"/>
              <a:gd name="adj2" fmla="val 149119"/>
            </a:avLst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Center of projection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of camera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" name="구름 모양 설명선 7"/>
          <p:cNvSpPr/>
          <p:nvPr/>
        </p:nvSpPr>
        <p:spPr bwMode="auto">
          <a:xfrm>
            <a:off x="323528" y="1628800"/>
            <a:ext cx="1727001" cy="1080120"/>
          </a:xfrm>
          <a:prstGeom prst="cloudCallout">
            <a:avLst>
              <a:gd name="adj1" fmla="val 62166"/>
              <a:gd name="adj2" fmla="val 162411"/>
            </a:avLst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Projection of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point X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구름 모양 설명선 8"/>
          <p:cNvSpPr/>
          <p:nvPr/>
        </p:nvSpPr>
        <p:spPr bwMode="auto">
          <a:xfrm>
            <a:off x="2476981" y="5517232"/>
            <a:ext cx="1727001" cy="1080120"/>
          </a:xfrm>
          <a:prstGeom prst="cloudCallout">
            <a:avLst>
              <a:gd name="adj1" fmla="val -34666"/>
              <a:gd name="adj2" fmla="val -144949"/>
            </a:avLst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800" dirty="0" err="1" smtClean="0">
                <a:solidFill>
                  <a:schemeClr val="tx1"/>
                </a:solidFill>
                <a:latin typeface="+mn-ea"/>
              </a:rPr>
              <a:t>Epipole</a:t>
            </a:r>
            <a:endParaRPr kumimoji="0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0" name="구름 모양 설명선 9"/>
          <p:cNvSpPr/>
          <p:nvPr/>
        </p:nvSpPr>
        <p:spPr bwMode="auto">
          <a:xfrm>
            <a:off x="4932040" y="692696"/>
            <a:ext cx="1728192" cy="1016496"/>
          </a:xfrm>
          <a:prstGeom prst="cloudCallout">
            <a:avLst>
              <a:gd name="adj1" fmla="val -40096"/>
              <a:gd name="adj2" fmla="val 147533"/>
            </a:avLst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Epipolar</a:t>
            </a:r>
            <a:r>
              <a:rPr kumimoji="0" lang="en-US" altLang="ko-K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plane</a:t>
            </a:r>
            <a:endParaRPr kumimoji="0" lang="ko-KR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1" name="구름 모양 설명선 10"/>
          <p:cNvSpPr/>
          <p:nvPr/>
        </p:nvSpPr>
        <p:spPr bwMode="auto">
          <a:xfrm>
            <a:off x="4788024" y="5769260"/>
            <a:ext cx="1727001" cy="1080120"/>
          </a:xfrm>
          <a:prstGeom prst="cloudCallout">
            <a:avLst>
              <a:gd name="adj1" fmla="val -322"/>
              <a:gd name="adj2" fmla="val -100714"/>
            </a:avLst>
          </a:prstGeom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Epipolar</a:t>
            </a:r>
            <a:endParaRPr lang="en-US" altLang="ko-KR" sz="2800" dirty="0">
              <a:solidFill>
                <a:schemeClr val="tx1"/>
              </a:solidFill>
              <a:latin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line</a:t>
            </a:r>
            <a:endParaRPr kumimoji="0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05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Joint probability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joint probability of all the variables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sz="1800" b="0" i="1" smtClean="0">
                            <a:latin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sz="1800" b="0" i="1" dirty="0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altLang="ko-KR" sz="1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0" i="1" dirty="0" smtClean="0">
                            <a:latin typeface="Cambria Math"/>
                          </a:rPr>
                          <m:t>𝐹</m:t>
                        </m:r>
                        <m:r>
                          <a:rPr lang="en-US" altLang="ko-KR" sz="1800" b="0" i="1" dirty="0" smtClean="0">
                            <a:latin typeface="Cambria Math"/>
                          </a:rPr>
                          <m:t>|</m:t>
                        </m:r>
                        <m:r>
                          <a:rPr lang="ko-KR" altLang="en-US" sz="1800" b="0" i="1" dirty="0" smtClean="0">
                            <a:latin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, and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|</m:t>
                        </m:r>
                        <m:r>
                          <a:rPr lang="ko-KR" altLang="en-US" sz="1800" b="0" i="1" smtClean="0">
                            <a:latin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: the prior probabilities of the scene, the foreground, and the background (</a:t>
                </a:r>
                <a:r>
                  <a:rPr lang="en-US" altLang="ko-KR" sz="1800" b="1" dirty="0" smtClean="0"/>
                  <a:t>uniform distribution</a:t>
                </a:r>
                <a:r>
                  <a:rPr lang="en-US" altLang="ko-KR" sz="180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,</m:t>
                        </m:r>
                        <m:r>
                          <a:rPr lang="ko-KR" altLang="en-US" sz="1800" b="0" i="1" smtClean="0">
                            <a:latin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: the silhouette likelihood that determines how likely is a silhouette given the foreground shape. (</a:t>
                </a:r>
                <a:r>
                  <a:rPr lang="en-US" altLang="ko-KR" sz="1800" b="1" dirty="0" smtClean="0"/>
                  <a:t>spatial consistency</a:t>
                </a:r>
                <a:r>
                  <a:rPr lang="en-US" altLang="ko-KR" sz="1800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sz="1800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altLang="ko-KR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latin typeface="Cambria Math"/>
                          </a:rPr>
                          <m:t>𝐼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𝑆</m:t>
                        </m:r>
                        <m:r>
                          <a:rPr lang="en-US" altLang="ko-KR" sz="1800" b="0" i="1" smtClean="0">
                            <a:latin typeface="Cambria Math"/>
                          </a:rPr>
                          <m:t>,</m:t>
                        </m:r>
                        <m:r>
                          <a:rPr lang="ko-KR" altLang="en-US" sz="1800" b="0" i="1" smtClean="0">
                            <a:latin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altLang="ko-KR" sz="1800" dirty="0" smtClean="0"/>
                  <a:t>: the image likelihood term that models the relationship between the image observation. (</a:t>
                </a:r>
                <a:r>
                  <a:rPr lang="en-US" altLang="ko-KR" sz="1800" b="1" dirty="0" smtClean="0"/>
                  <a:t>colors and the background information</a:t>
                </a:r>
                <a:r>
                  <a:rPr lang="en-US" altLang="ko-KR" sz="1800" dirty="0" smtClean="0"/>
                  <a:t>)</a:t>
                </a:r>
                <a:r>
                  <a:rPr lang="en-US" altLang="ko-KR" dirty="0" smtClean="0"/>
                  <a:t> </a:t>
                </a:r>
              </a:p>
              <a:p>
                <a:r>
                  <a:rPr lang="en-US" altLang="ko-KR" dirty="0" smtClean="0"/>
                  <a:t>Independent of </a:t>
                </a:r>
                <a:r>
                  <a:rPr lang="en-US" altLang="ko-KR" dirty="0" smtClean="0"/>
                  <a:t>background colors and foreground shape</a:t>
                </a:r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847" r="-4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/>
          <p:cNvGrpSpPr/>
          <p:nvPr/>
        </p:nvGrpSpPr>
        <p:grpSpPr>
          <a:xfrm>
            <a:off x="699417" y="1196754"/>
            <a:ext cx="7744538" cy="898525"/>
            <a:chOff x="395536" y="1196752"/>
            <a:chExt cx="7744539" cy="898525"/>
          </a:xfrm>
        </p:grpSpPr>
        <p:graphicFrame>
          <p:nvGraphicFramePr>
            <p:cNvPr id="7" name="개체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6841389"/>
                </p:ext>
              </p:extLst>
            </p:nvPr>
          </p:nvGraphicFramePr>
          <p:xfrm>
            <a:off x="395536" y="1196752"/>
            <a:ext cx="4656137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5" name="Equation" r:id="rId5" imgW="2628720" imgH="507960" progId="Equation.DSMT4">
                    <p:embed/>
                  </p:oleObj>
                </mc:Choice>
                <mc:Fallback>
                  <p:oleObj name="Equation" r:id="rId5" imgW="26287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5536" y="1196752"/>
                          <a:ext cx="4656137" cy="898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596336" y="1340768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(1)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289498"/>
              </p:ext>
            </p:extLst>
          </p:nvPr>
        </p:nvGraphicFramePr>
        <p:xfrm>
          <a:off x="683568" y="4938096"/>
          <a:ext cx="3599812" cy="122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" name="Equation" r:id="rId7" imgW="2234880" imgH="761760" progId="Equation.DSMT4">
                  <p:embed/>
                </p:oleObj>
              </mc:Choice>
              <mc:Fallback>
                <p:oleObj name="Equation" r:id="rId7" imgW="223488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3568" y="4938096"/>
                        <a:ext cx="3599812" cy="1227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7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Spatial consistency term(1/4)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ko-KR" altLang="en-US" i="1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ko-KR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i="1">
                            <a:latin typeface="Cambria Math"/>
                          </a:rPr>
                          <m:t>𝑆</m:t>
                        </m:r>
                        <m:r>
                          <a:rPr lang="ko-KR" altLang="en-US">
                            <a:latin typeface="Cambria Math"/>
                          </a:rPr>
                          <m:t>|</m:t>
                        </m:r>
                        <m:r>
                          <a:rPr lang="ko-KR" altLang="en-US" i="1">
                            <a:latin typeface="Cambria Math"/>
                          </a:rPr>
                          <m:t>𝐹</m:t>
                        </m:r>
                        <m:r>
                          <a:rPr lang="ko-KR" altLang="en-US">
                            <a:latin typeface="Cambria Math"/>
                          </a:rPr>
                          <m:t>,</m:t>
                        </m:r>
                        <m:r>
                          <a:rPr lang="ko-KR" altLang="en-US" i="1">
                            <a:latin typeface="Cambria Math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altLang="ko-KR" dirty="0" smtClean="0"/>
                  <a:t>: the probability of a silhouette S knowing the foreground shape F</a:t>
                </a:r>
                <a:endParaRPr lang="en-US" altLang="ko-KR" dirty="0"/>
              </a:p>
              <a:p>
                <a:r>
                  <a:rPr lang="en-US" altLang="ko-KR" dirty="0" smtClean="0"/>
                  <a:t>A spatial consistency term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r>
                  <a:rPr lang="en-US" altLang="ko-KR" dirty="0" smtClean="0"/>
                  <a:t>To evaluate the silhouette consistency between viewpoints</a:t>
                </a:r>
              </a:p>
              <a:p>
                <a:pPr lvl="1"/>
                <a:r>
                  <a:rPr lang="en-US" altLang="ko-KR" dirty="0" smtClean="0"/>
                  <a:t>Using the silhouette calibration ratio</a:t>
                </a:r>
              </a:p>
              <a:p>
                <a:r>
                  <a:rPr lang="en-US" altLang="ko-KR" dirty="0" smtClean="0"/>
                  <a:t>The definition of silhouette set</a:t>
                </a:r>
              </a:p>
              <a:p>
                <a:pPr lvl="1"/>
                <a:r>
                  <a:rPr lang="en-US" altLang="ko-KR" dirty="0" smtClean="0"/>
                  <a:t>Using a visual hull which is the maximal volume consistent with all silhouettes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26830"/>
              </p:ext>
            </p:extLst>
          </p:nvPr>
        </p:nvGraphicFramePr>
        <p:xfrm>
          <a:off x="611560" y="1988840"/>
          <a:ext cx="366281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5" imgW="1879560" imgH="279360" progId="Equation.DSMT4">
                  <p:embed/>
                </p:oleObj>
              </mc:Choice>
              <mc:Fallback>
                <p:oleObj name="Equation" r:id="rId5" imgW="18795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1988840"/>
                        <a:ext cx="3662810" cy="544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32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Spatial consistency </a:t>
            </a:r>
            <a:r>
              <a:rPr lang="en-US" altLang="ko-KR" dirty="0" smtClean="0"/>
              <a:t>term(2/4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712"/>
            <a:ext cx="8642350" cy="458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5589240"/>
                <a:ext cx="7333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atin typeface="+mn-ea"/>
                    <a:ea typeface="+mn-ea"/>
                  </a:rPr>
                  <a:t>&lt;The silhouette consistencies of pixels in image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+mn-ea"/>
                      </a:rPr>
                      <m:t>𝑖</m:t>
                    </m:r>
                  </m:oMath>
                </a14:m>
                <a:r>
                  <a:rPr lang="en-US" altLang="ko-KR" dirty="0" smtClean="0">
                    <a:latin typeface="+mn-ea"/>
                    <a:ea typeface="+mn-ea"/>
                  </a:rPr>
                  <a:t>&gt;</a:t>
                </a:r>
                <a:endParaRPr lang="ko-KR" altLang="en-US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589240"/>
                <a:ext cx="733329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330" t="-10526" r="-249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9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Spatial </a:t>
            </a:r>
            <a:r>
              <a:rPr lang="en-US" altLang="ko-KR" dirty="0"/>
              <a:t>consistency </a:t>
            </a:r>
            <a:r>
              <a:rPr lang="en-US" altLang="ko-KR" dirty="0" smtClean="0"/>
              <a:t>term(3/4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silhouette calibration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at pixel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A discrete measure based on the intersections between the viewing ray 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and the viewing cones from other viewpoints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ko-KR" dirty="0" smtClean="0"/>
                  <a:t>: a normal distribution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ko-KR" dirty="0" smtClean="0"/>
                  <a:t>: the highest consistency value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𝑁</m:t>
                    </m:r>
                    <m:r>
                      <a:rPr lang="en-US" altLang="ko-KR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ko-KR" dirty="0" smtClean="0"/>
                  <a:t>: the number of views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ko-KR" dirty="0" smtClean="0"/>
                  <a:t>: a normalization factor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ko-KR" dirty="0" smtClean="0"/>
                  <a:t>: controls 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influences the silhouette consistency </a:t>
                </a:r>
                <a:r>
                  <a:rPr lang="en-US" altLang="ko-KR" dirty="0" smtClean="0"/>
                  <a:t>term</a:t>
                </a:r>
              </a:p>
              <a:p>
                <a:pPr lvl="3"/>
                <a:r>
                  <a:rPr lang="en-US" altLang="ko-KR" dirty="0" smtClean="0"/>
                  <a:t>Using a value of 0.7 for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</a:rPr>
                      <m:t>𝜎</m:t>
                    </m:r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/>
          <p:cNvGrpSpPr/>
          <p:nvPr/>
        </p:nvGrpSpPr>
        <p:grpSpPr>
          <a:xfrm>
            <a:off x="2084045" y="2204864"/>
            <a:ext cx="5008235" cy="871154"/>
            <a:chOff x="1115616" y="2204864"/>
            <a:chExt cx="5008235" cy="871154"/>
          </a:xfrm>
        </p:grpSpPr>
        <p:graphicFrame>
          <p:nvGraphicFramePr>
            <p:cNvPr id="4" name="개체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4156070"/>
                </p:ext>
              </p:extLst>
            </p:nvPr>
          </p:nvGraphicFramePr>
          <p:xfrm>
            <a:off x="1115616" y="2204864"/>
            <a:ext cx="2422899" cy="871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01" name="Equation" r:id="rId4" imgW="1130040" imgH="406080" progId="Equation.DSMT4">
                    <p:embed/>
                  </p:oleObj>
                </mc:Choice>
                <mc:Fallback>
                  <p:oleObj name="Equation" r:id="rId4" imgW="113004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15616" y="2204864"/>
                          <a:ext cx="2422899" cy="8711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580112" y="2420888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(2)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7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Spatial consistency </a:t>
            </a:r>
            <a:r>
              <a:rPr lang="en-US" altLang="ko-KR" dirty="0" smtClean="0"/>
              <a:t>term(4/4)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Spatial consistency term at given pixel location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ko-KR" dirty="0" smtClean="0"/>
                  <a:t>: a uniform distribution</a:t>
                </a:r>
              </a:p>
              <a:p>
                <a:pPr lvl="1"/>
                <a:r>
                  <a:rPr lang="en-US" altLang="ko-KR" dirty="0" smtClean="0"/>
                  <a:t>The silhouette information at that pixel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0: background</a:t>
                </a:r>
              </a:p>
              <a:p>
                <a:pPr lvl="2"/>
                <a:r>
                  <a:rPr lang="en-US" altLang="ko-KR" dirty="0" smtClean="0"/>
                  <a:t>1: foreground</a:t>
                </a:r>
              </a:p>
              <a:p>
                <a:pPr lvl="1"/>
                <a:endParaRPr lang="en-US" altLang="ko-KR" dirty="0" smtClean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그룹 5"/>
          <p:cNvGrpSpPr/>
          <p:nvPr/>
        </p:nvGrpSpPr>
        <p:grpSpPr>
          <a:xfrm>
            <a:off x="1403648" y="1119460"/>
            <a:ext cx="6273448" cy="941388"/>
            <a:chOff x="498475" y="1069975"/>
            <a:chExt cx="6273448" cy="941388"/>
          </a:xfrm>
        </p:grpSpPr>
        <p:graphicFrame>
          <p:nvGraphicFramePr>
            <p:cNvPr id="4" name="개체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1772505"/>
                </p:ext>
              </p:extLst>
            </p:nvPr>
          </p:nvGraphicFramePr>
          <p:xfrm>
            <a:off x="498475" y="1069975"/>
            <a:ext cx="4033838" cy="941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6" name="Equation" r:id="rId4" imgW="2070000" imgH="482400" progId="Equation.DSMT4">
                    <p:embed/>
                  </p:oleObj>
                </mc:Choice>
                <mc:Fallback>
                  <p:oleObj name="Equation" r:id="rId4" imgW="2070000" imgH="482400" progId="Equation.DSMT4">
                    <p:embed/>
                    <p:pic>
                      <p:nvPicPr>
                        <p:cNvPr id="0" name="개체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475" y="1069975"/>
                          <a:ext cx="4033838" cy="941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228184" y="126876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(3)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1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Image likelihood term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image likelihood term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𝑃𝑟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</a:rPr>
                          <m:t>|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r>
                          <a:rPr lang="ko-KR" altLang="en-US" b="0" i="1" smtClean="0">
                            <a:latin typeface="Cambria Math"/>
                          </a:rPr>
                          <m:t>𝜏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:pPr lvl="1"/>
                <a:r>
                  <a:rPr lang="en-US" altLang="ko-KR" sz="2000" dirty="0" smtClean="0"/>
                  <a:t>Similarity between a pixel color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0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ko-KR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en-US" altLang="ko-KR" sz="2000" b="0" i="1" smtClean="0">
                            <a:latin typeface="Cambria Math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ko-KR" altLang="en-US" sz="2000" dirty="0" smtClean="0"/>
                  <a:t> </a:t>
                </a:r>
                <a:r>
                  <a:rPr lang="en-US" altLang="ko-KR" sz="2000" dirty="0" smtClean="0"/>
                  <a:t>and the background information (</a:t>
                </a:r>
                <a:r>
                  <a:rPr lang="en-US" altLang="ko-KR" sz="2000" b="1" dirty="0" smtClean="0"/>
                  <a:t>the background color model at that location</a:t>
                </a:r>
                <a:r>
                  <a:rPr lang="en-US" altLang="ko-KR" sz="2000" dirty="0" smtClean="0"/>
                  <a:t>)</a:t>
                </a:r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dirty="0" smtClean="0"/>
                  <a:t>: the statistical model of the background colors</a:t>
                </a:r>
              </a:p>
              <a:p>
                <a:pPr lvl="3"/>
                <a:r>
                  <a:rPr lang="en-US" altLang="ko-KR" dirty="0" smtClean="0"/>
                  <a:t>k-component Gaussian mixture model(GMM)</a:t>
                </a:r>
              </a:p>
              <a:p>
                <a:pPr lvl="3"/>
                <a:endParaRPr lang="en-US" altLang="ko-KR" dirty="0"/>
              </a:p>
              <a:p>
                <a:pPr lvl="3"/>
                <a:endParaRPr lang="en-US" altLang="ko-KR" dirty="0" smtClean="0"/>
              </a:p>
              <a:p>
                <a:pPr lvl="4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ko-KR" b="0" i="1" smtClean="0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 : the normal distribution with mean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 smtClean="0"/>
                  <a:t> and covariance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ko-KR" dirty="0" smtClean="0"/>
                  <a:t>: controls the threshold between foreground and background assignments and ranges from 0 to </a:t>
                </a:r>
                <a:r>
                  <a:rPr lang="en-US" altLang="ko-KR" dirty="0" smtClean="0"/>
                  <a:t>1 (</a:t>
                </a:r>
                <a:r>
                  <a:rPr lang="en-US" altLang="ko-KR" b="1" dirty="0" smtClean="0"/>
                  <a:t>uniform distribution</a:t>
                </a:r>
                <a:r>
                  <a:rPr lang="en-US" altLang="ko-KR" dirty="0" smtClean="0"/>
                  <a:t>)</a:t>
                </a:r>
                <a:endParaRPr lang="en-US" altLang="ko-KR" dirty="0" smtClean="0"/>
              </a:p>
              <a:p>
                <a:pPr lvl="2"/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1189612" y="1700808"/>
            <a:ext cx="6694756" cy="1090613"/>
            <a:chOff x="77167" y="995182"/>
            <a:chExt cx="6694756" cy="1090613"/>
          </a:xfrm>
        </p:grpSpPr>
        <p:graphicFrame>
          <p:nvGraphicFramePr>
            <p:cNvPr id="5" name="개체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7926002"/>
                </p:ext>
              </p:extLst>
            </p:nvPr>
          </p:nvGraphicFramePr>
          <p:xfrm>
            <a:off x="77167" y="995182"/>
            <a:ext cx="4875213" cy="1090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0" name="Equation" r:id="rId5" imgW="2501640" imgH="558720" progId="Equation.DSMT4">
                    <p:embed/>
                  </p:oleObj>
                </mc:Choice>
                <mc:Fallback>
                  <p:oleObj name="Equation" r:id="rId5" imgW="2501640" imgH="558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67" y="995182"/>
                          <a:ext cx="4875213" cy="1090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228184" y="126876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(4)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547664" y="3789040"/>
            <a:ext cx="6066680" cy="693738"/>
            <a:chOff x="705243" y="1193694"/>
            <a:chExt cx="6066680" cy="693738"/>
          </a:xfrm>
        </p:grpSpPr>
        <p:graphicFrame>
          <p:nvGraphicFramePr>
            <p:cNvPr id="8" name="개체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4904550"/>
                </p:ext>
              </p:extLst>
            </p:nvPr>
          </p:nvGraphicFramePr>
          <p:xfrm>
            <a:off x="705243" y="1193694"/>
            <a:ext cx="3616325" cy="69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1" name="Equation" r:id="rId7" imgW="1854000" imgH="355320" progId="Equation.DSMT4">
                    <p:embed/>
                  </p:oleObj>
                </mc:Choice>
                <mc:Fallback>
                  <p:oleObj name="Equation" r:id="rId7" imgW="185400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243" y="1193694"/>
                          <a:ext cx="3616325" cy="693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228184" y="1268760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+mn-ea"/>
                  <a:ea typeface="+mn-ea"/>
                </a:rPr>
                <a:t>(5)</a:t>
              </a:r>
              <a:endParaRPr lang="ko-KR" altLang="en-US" dirty="0"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9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ncipal axis-based correspondence between multiple camears for people tracking">
  <a:themeElements>
    <a:clrScheme name="1_islab2006-Eng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pitchFamily="50" charset="-127"/>
          </a:defRPr>
        </a:defPPr>
      </a:lstStyle>
    </a:lnDef>
  </a:objectDefaults>
  <a:extraClrSchemeLst>
    <a:extraClrScheme>
      <a:clrScheme name="1_islab2006-Eng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slab2006-Eng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slab2006-Eng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 axis-based correspondence between multiple camears for people tracking</Template>
  <TotalTime>3554</TotalTime>
  <Words>1681</Words>
  <Application>Microsoft Office PowerPoint</Application>
  <PresentationFormat>화면 슬라이드 쇼(4:3)</PresentationFormat>
  <Paragraphs>218</Paragraphs>
  <Slides>30</Slides>
  <Notes>8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3" baseType="lpstr">
      <vt:lpstr>Principal axis-based correspondence between multiple camears for people tracking</vt:lpstr>
      <vt:lpstr>Equation</vt:lpstr>
      <vt:lpstr>MathType 6.0 Equation</vt:lpstr>
      <vt:lpstr>Silhouette Segmentation  in Multiple Views</vt:lpstr>
      <vt:lpstr>Introduction</vt:lpstr>
      <vt:lpstr>Probabilistic model</vt:lpstr>
      <vt:lpstr>Joint probability</vt:lpstr>
      <vt:lpstr>Spatial consistency term(1/4)</vt:lpstr>
      <vt:lpstr>Spatial consistency term(2/4)</vt:lpstr>
      <vt:lpstr>Spatial consistency term(3/4)</vt:lpstr>
      <vt:lpstr>Spatial consistency term(4/4)</vt:lpstr>
      <vt:lpstr>Image likelihood term</vt:lpstr>
      <vt:lpstr>Inference of the silhouettes</vt:lpstr>
      <vt:lpstr>Iterative silhouette estimation</vt:lpstr>
      <vt:lpstr>Initialization</vt:lpstr>
      <vt:lpstr>Iterative optimization via Graph cut(1/2)</vt:lpstr>
      <vt:lpstr>Iterative optimization via Graph cut(2/2)</vt:lpstr>
      <vt:lpstr>Silhouette refinement</vt:lpstr>
      <vt:lpstr>Experimental results</vt:lpstr>
      <vt:lpstr>Kung-fu girl data (1/2)</vt:lpstr>
      <vt:lpstr>Kung-fu girl data (2/2)</vt:lpstr>
      <vt:lpstr>Real data(1/7)</vt:lpstr>
      <vt:lpstr>Real data(2/7)</vt:lpstr>
      <vt:lpstr>Real data(3/7)</vt:lpstr>
      <vt:lpstr>Real data(4/7)</vt:lpstr>
      <vt:lpstr>Real data(5/7)</vt:lpstr>
      <vt:lpstr>Real data(6/7)</vt:lpstr>
      <vt:lpstr>Real data(7/7)</vt:lpstr>
      <vt:lpstr>Conclusions</vt:lpstr>
      <vt:lpstr>PowerPoint 프레젠테이션</vt:lpstr>
      <vt:lpstr>Silhouette calibration ratio</vt:lpstr>
      <vt:lpstr>Visual hull</vt:lpstr>
      <vt:lpstr>Epipolar geometry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Axis-Based Correspondence between Multiple Cameras for People Tracking</dc:title>
  <dc:creator>SEO</dc:creator>
  <cp:lastModifiedBy>SEO</cp:lastModifiedBy>
  <cp:revision>62</cp:revision>
  <cp:lastPrinted>2012-10-12T07:13:42Z</cp:lastPrinted>
  <dcterms:created xsi:type="dcterms:W3CDTF">2012-04-06T07:42:50Z</dcterms:created>
  <dcterms:modified xsi:type="dcterms:W3CDTF">2012-10-12T12:24:24Z</dcterms:modified>
</cp:coreProperties>
</file>