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697" r:id="rId3"/>
  </p:sldMasterIdLst>
  <p:notesMasterIdLst>
    <p:notesMasterId r:id="rId25"/>
  </p:notesMasterIdLst>
  <p:handoutMasterIdLst>
    <p:handoutMasterId r:id="rId26"/>
  </p:handoutMasterIdLst>
  <p:sldIdLst>
    <p:sldId id="256" r:id="rId4"/>
    <p:sldId id="284" r:id="rId5"/>
    <p:sldId id="356" r:id="rId6"/>
    <p:sldId id="357" r:id="rId7"/>
    <p:sldId id="344" r:id="rId8"/>
    <p:sldId id="345" r:id="rId9"/>
    <p:sldId id="355" r:id="rId10"/>
    <p:sldId id="346" r:id="rId11"/>
    <p:sldId id="349" r:id="rId12"/>
    <p:sldId id="351" r:id="rId13"/>
    <p:sldId id="368" r:id="rId14"/>
    <p:sldId id="352" r:id="rId15"/>
    <p:sldId id="360" r:id="rId16"/>
    <p:sldId id="361" r:id="rId17"/>
    <p:sldId id="358" r:id="rId18"/>
    <p:sldId id="363" r:id="rId19"/>
    <p:sldId id="367" r:id="rId20"/>
    <p:sldId id="362" r:id="rId21"/>
    <p:sldId id="338" r:id="rId22"/>
    <p:sldId id="365" r:id="rId23"/>
    <p:sldId id="366" r:id="rId24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28" autoAdjust="0"/>
    <p:restoredTop sz="94660"/>
  </p:normalViewPr>
  <p:slideViewPr>
    <p:cSldViewPr>
      <p:cViewPr varScale="1">
        <p:scale>
          <a:sx n="92" d="100"/>
          <a:sy n="92" d="100"/>
        </p:scale>
        <p:origin x="-69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316" y="-96"/>
      </p:cViewPr>
      <p:guideLst>
        <p:guide orient="horz" pos="2208"/>
        <p:guide pos="29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2836" tIns="46419" rIns="92836" bIns="464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2836" tIns="46419" rIns="92836" bIns="46419" rtlCol="0"/>
          <a:lstStyle>
            <a:lvl1pPr algn="r">
              <a:defRPr sz="1200"/>
            </a:lvl1pPr>
          </a:lstStyle>
          <a:p>
            <a:fld id="{BBA5BCCB-3F68-4246-B017-BA08A81BC598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3"/>
            <a:ext cx="4028440" cy="350520"/>
          </a:xfrm>
          <a:prstGeom prst="rect">
            <a:avLst/>
          </a:prstGeom>
        </p:spPr>
        <p:txBody>
          <a:bodyPr vert="horz" lIns="92836" tIns="46419" rIns="92836" bIns="464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663"/>
            <a:ext cx="4028440" cy="350520"/>
          </a:xfrm>
          <a:prstGeom prst="rect">
            <a:avLst/>
          </a:prstGeom>
        </p:spPr>
        <p:txBody>
          <a:bodyPr vert="horz" lIns="92836" tIns="46419" rIns="92836" bIns="46419" rtlCol="0" anchor="b"/>
          <a:lstStyle>
            <a:lvl1pPr algn="r">
              <a:defRPr sz="1200"/>
            </a:lvl1pPr>
          </a:lstStyle>
          <a:p>
            <a:fld id="{F04AC94F-072E-41B9-AD16-D145D8B2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30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2836" tIns="46419" rIns="92836" bIns="464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2836" tIns="46419" rIns="92836" bIns="46419" rtlCol="0"/>
          <a:lstStyle>
            <a:lvl1pPr algn="r">
              <a:defRPr sz="1200"/>
            </a:lvl1pPr>
          </a:lstStyle>
          <a:p>
            <a:fld id="{B725E74E-82DB-4924-9412-4275FE031E19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527050"/>
            <a:ext cx="3502025" cy="2627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6" tIns="46419" rIns="92836" bIns="464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2836" tIns="46419" rIns="92836" bIns="4641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3"/>
            <a:ext cx="4028440" cy="350520"/>
          </a:xfrm>
          <a:prstGeom prst="rect">
            <a:avLst/>
          </a:prstGeom>
        </p:spPr>
        <p:txBody>
          <a:bodyPr vert="horz" lIns="92836" tIns="46419" rIns="92836" bIns="464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3"/>
            <a:ext cx="4028440" cy="350520"/>
          </a:xfrm>
          <a:prstGeom prst="rect">
            <a:avLst/>
          </a:prstGeom>
        </p:spPr>
        <p:txBody>
          <a:bodyPr vert="horz" lIns="92836" tIns="46419" rIns="92836" bIns="46419" rtlCol="0" anchor="b"/>
          <a:lstStyle>
            <a:lvl1pPr algn="r">
              <a:defRPr sz="1200"/>
            </a:lvl1pPr>
          </a:lstStyle>
          <a:p>
            <a:fld id="{BA856B1D-A8D0-4CA8-8C3E-D24E7C651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1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56B1D-A8D0-4CA8-8C3E-D24E7C651C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24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56B1D-A8D0-4CA8-8C3E-D24E7C651C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60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56B1D-A8D0-4CA8-8C3E-D24E7C651C0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81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56B1D-A8D0-4CA8-8C3E-D24E7C651C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1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7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gray">
          <a:xfrm>
            <a:off x="0" y="2971800"/>
            <a:ext cx="9144000" cy="46038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 sz="2400">
              <a:ea typeface="굴림" pitchFamily="34" charset="-127"/>
            </a:endParaRPr>
          </a:p>
        </p:txBody>
      </p:sp>
      <p:pic>
        <p:nvPicPr>
          <p:cNvPr id="8" name="Picture 8" descr="symbolmark01"/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4648200"/>
            <a:ext cx="17399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28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9481E7-5D7A-4E4F-9CBD-434BB6EEC9A4}" type="datetimeFigureOut">
              <a:rPr lang="en-US" smtClean="0">
                <a:solidFill>
                  <a:prstClr val="black"/>
                </a:solidFill>
              </a:rPr>
              <a:pPr/>
              <a:t>4/27/2012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C1D3E7-A484-4437-8B11-C38E2E9350A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5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9481E7-5D7A-4E4F-9CBD-434BB6EEC9A4}" type="datetimeFigureOut">
              <a:rPr lang="en-US" smtClean="0">
                <a:solidFill>
                  <a:prstClr val="black"/>
                </a:solidFill>
              </a:rPr>
              <a:pPr/>
              <a:t>4/27/2012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C1D3E7-A484-4437-8B11-C38E2E9350A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68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9481E7-5D7A-4E4F-9CBD-434BB6EEC9A4}" type="datetimeFigureOut">
              <a:rPr lang="en-US" smtClean="0">
                <a:solidFill>
                  <a:prstClr val="black"/>
                </a:solidFill>
              </a:rPr>
              <a:pPr/>
              <a:t>4/27/2012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C1D3E7-A484-4437-8B11-C38E2E9350A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1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9481E7-5D7A-4E4F-9CBD-434BB6EEC9A4}" type="datetimeFigureOut">
              <a:rPr lang="en-US" smtClean="0">
                <a:solidFill>
                  <a:prstClr val="black"/>
                </a:solidFill>
              </a:rPr>
              <a:pPr/>
              <a:t>4/27/2012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C1D3E7-A484-4437-8B11-C38E2E9350A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84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9481E7-5D7A-4E4F-9CBD-434BB6EEC9A4}" type="datetimeFigureOut">
              <a:rPr lang="en-US" smtClean="0">
                <a:solidFill>
                  <a:prstClr val="black"/>
                </a:solidFill>
              </a:rPr>
              <a:pPr/>
              <a:t>4/27/2012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C1D3E7-A484-4437-8B11-C38E2E9350A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17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9481E7-5D7A-4E4F-9CBD-434BB6EEC9A4}" type="datetimeFigureOut">
              <a:rPr lang="en-US" smtClean="0">
                <a:solidFill>
                  <a:prstClr val="black"/>
                </a:solidFill>
              </a:rPr>
              <a:pPr/>
              <a:t>4/27/2012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C1D3E7-A484-4437-8B11-C38E2E9350A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5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9481E7-5D7A-4E4F-9CBD-434BB6EEC9A4}" type="datetimeFigureOut">
              <a:rPr lang="en-US" smtClean="0">
                <a:solidFill>
                  <a:prstClr val="black"/>
                </a:solidFill>
              </a:rPr>
              <a:pPr/>
              <a:t>4/27/2012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C1D3E7-A484-4437-8B11-C38E2E9350A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06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ymbolmark01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348038" y="4491038"/>
            <a:ext cx="2439987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95300" y="3933825"/>
            <a:ext cx="8153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2400" b="1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gray">
          <a:xfrm>
            <a:off x="0" y="2636838"/>
            <a:ext cx="9144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FFDE5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4625" y="981075"/>
            <a:ext cx="8718550" cy="1466850"/>
          </a:xfrm>
          <a:noFill/>
        </p:spPr>
        <p:txBody>
          <a:bodyPr lIns="91440" tIns="45720" rIns="91440" bIns="45720" anchor="b" anchorCtr="0"/>
          <a:lstStyle>
            <a:lvl1pPr>
              <a:defRPr sz="3600" b="1">
                <a:ea typeface="휴먼명조" pitchFamily="2" charset="-127"/>
              </a:defRPr>
            </a:lvl1pPr>
          </a:lstStyle>
          <a:p>
            <a:r>
              <a:rPr lang="en-US" altLang="ko-KR"/>
              <a:t>Master </a:t>
            </a:r>
            <a:endParaRPr lang="ko-KR" alt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4625" y="2852738"/>
            <a:ext cx="8718550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/>
            </a:lvl1pPr>
          </a:lstStyle>
          <a:p>
            <a:r>
              <a:rPr lang="en-US" altLang="ko-KR"/>
              <a:t>Master second subjective </a:t>
            </a:r>
            <a:endParaRPr lang="ko-KR" altLang="en-US"/>
          </a:p>
          <a:p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2819400" y="59436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1C1C1C"/>
                </a:solidFill>
                <a:latin typeface="Tahoma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4D1F7-9EA3-4498-8271-88E504C892A6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9771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latinLnBrk="0">
              <a:defRPr/>
            </a:lvl1pPr>
            <a:lvl2pPr latinLnBrk="0">
              <a:defRPr/>
            </a:lvl2pPr>
            <a:lvl3pPr latinLnBrk="0">
              <a:defRPr/>
            </a:lvl3pPr>
            <a:lvl4pPr latinLnBrk="0">
              <a:defRPr/>
            </a:lvl4pPr>
            <a:lvl5pPr latinLnBrk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8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279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0706"/>
          </a:xfrm>
        </p:spPr>
        <p:txBody>
          <a:bodyPr>
            <a:normAutofit/>
          </a:bodyPr>
          <a:lstStyle>
            <a:lvl1pPr>
              <a:defRPr sz="2800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5653"/>
            <a:ext cx="8976645" cy="5622747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"/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Font typeface="Wingdings" pitchFamily="2" charset="2"/>
              <a:buChar char=""/>
              <a:defRPr sz="2400"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buFont typeface="Wingdings" pitchFamily="2" charset="2"/>
              <a:buChar char=""/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Font typeface="Wingdings" pitchFamily="2" charset="2"/>
              <a:buChar char=""/>
              <a:defRPr sz="1800"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buFont typeface="Wingdings" pitchFamily="2" charset="2"/>
              <a:buChar char=""/>
              <a:defRPr sz="18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gray">
          <a:xfrm>
            <a:off x="0" y="534988"/>
            <a:ext cx="9144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 sz="2400">
              <a:ea typeface="굴림" pitchFamily="34" charset="-127"/>
            </a:endParaRP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gray">
          <a:xfrm>
            <a:off x="0" y="6410774"/>
            <a:ext cx="9144000" cy="27432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 sz="2400">
              <a:ea typeface="굴림" pitchFamily="34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810000" y="643820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84B3306-E1FD-4799-BCC1-2575A822063A}" type="slidenum">
              <a:rPr lang="en-US" sz="1800" b="1" i="1" smtClean="0">
                <a:latin typeface="Times New Roman" pitchFamily="18" charset="0"/>
                <a:cs typeface="Times New Roman" pitchFamily="18" charset="0"/>
              </a:rPr>
              <a:t>‹#›</a:t>
            </a:fld>
            <a:endParaRPr lang="en-US" sz="1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06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547688"/>
            <a:ext cx="424497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47688"/>
            <a:ext cx="424497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5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04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38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152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0162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98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4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0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9481E7-5D7A-4E4F-9CBD-434BB6EEC9A4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C1D3E7-A484-4437-8B11-C38E2E93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2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9481E7-5D7A-4E4F-9CBD-434BB6EEC9A4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C1D3E7-A484-4437-8B11-C38E2E93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3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28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7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gray">
          <a:xfrm>
            <a:off x="0" y="2971800"/>
            <a:ext cx="9144000" cy="46038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 sz="2400">
              <a:solidFill>
                <a:prstClr val="black"/>
              </a:solidFill>
              <a:ea typeface="굴림" pitchFamily="34" charset="-127"/>
            </a:endParaRPr>
          </a:p>
        </p:txBody>
      </p:sp>
      <p:pic>
        <p:nvPicPr>
          <p:cNvPr id="8" name="Picture 8" descr="symbolmark01"/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4648200"/>
            <a:ext cx="17399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96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0706"/>
          </a:xfrm>
        </p:spPr>
        <p:txBody>
          <a:bodyPr>
            <a:normAutofit/>
          </a:bodyPr>
          <a:lstStyle>
            <a:lvl1pPr>
              <a:defRPr sz="2800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5653"/>
            <a:ext cx="8976645" cy="5622747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"/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Font typeface="Wingdings" pitchFamily="2" charset="2"/>
              <a:buChar char=""/>
              <a:defRPr sz="2400"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buFont typeface="Wingdings" pitchFamily="2" charset="2"/>
              <a:buChar char=""/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Font typeface="Wingdings" pitchFamily="2" charset="2"/>
              <a:buChar char=""/>
              <a:defRPr sz="1800"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buFont typeface="Wingdings" pitchFamily="2" charset="2"/>
              <a:buChar char=""/>
              <a:defRPr sz="18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52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FC1D3E7-A484-4437-8B11-C38E2E9350A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gray">
          <a:xfrm>
            <a:off x="0" y="534988"/>
            <a:ext cx="9144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 sz="2400">
              <a:solidFill>
                <a:prstClr val="black"/>
              </a:solidFill>
              <a:ea typeface="굴림" pitchFamily="34" charset="-127"/>
            </a:endParaRP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gray">
          <a:xfrm>
            <a:off x="0" y="6410774"/>
            <a:ext cx="9144000" cy="27432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 sz="2400">
              <a:solidFill>
                <a:prstClr val="black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173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9481E7-5D7A-4E4F-9CBD-434BB6EEC9A4}" type="datetimeFigureOut">
              <a:rPr lang="en-US" smtClean="0">
                <a:solidFill>
                  <a:prstClr val="black"/>
                </a:solidFill>
              </a:rPr>
              <a:pPr/>
              <a:t>4/27/2012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C1D3E7-A484-4437-8B11-C38E2E9350A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9481E7-5D7A-4E4F-9CBD-434BB6EEC9A4}" type="datetimeFigureOut">
              <a:rPr lang="en-US" smtClean="0">
                <a:solidFill>
                  <a:prstClr val="black"/>
                </a:solidFill>
              </a:rPr>
              <a:pPr/>
              <a:t>4/27/2012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C1D3E7-A484-4437-8B11-C38E2E9350A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3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6804025" y="6502400"/>
            <a:ext cx="2339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ko-KR" sz="1400" b="1">
                <a:solidFill>
                  <a:srgbClr val="444444"/>
                </a:solidFill>
                <a:latin typeface="Microsoft Sans Serif" pitchFamily="34" charset="0"/>
                <a:ea typeface="MS PGothic" pitchFamily="34" charset="-128"/>
              </a:rPr>
              <a:t>Intelligent Systems Lab.</a:t>
            </a:r>
          </a:p>
        </p:txBody>
      </p:sp>
      <p:pic>
        <p:nvPicPr>
          <p:cNvPr id="8" name="Picture 13" descr="logotype02"/>
          <p:cNvPicPr>
            <a:picLocks noChangeAspect="1" noChangeArrowheads="1"/>
          </p:cNvPicPr>
          <p:nvPr userDrawn="1"/>
        </p:nvPicPr>
        <p:blipFill>
          <a:blip r:embed="rId7">
            <a:lum bright="6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t="36694" r="7889" b="26613"/>
          <a:stretch>
            <a:fillRect/>
          </a:stretch>
        </p:blipFill>
        <p:spPr bwMode="auto">
          <a:xfrm>
            <a:off x="611188" y="6597650"/>
            <a:ext cx="230505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ogo"/>
          <p:cNvPicPr>
            <a:picLocks noChangeAspect="1" noChangeArrowheads="1"/>
          </p:cNvPicPr>
          <p:nvPr userDrawn="1"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10294"/>
          <a:stretch>
            <a:fillRect/>
          </a:stretch>
        </p:blipFill>
        <p:spPr bwMode="auto">
          <a:xfrm>
            <a:off x="34925" y="6453188"/>
            <a:ext cx="5762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12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8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6804025" y="6502400"/>
            <a:ext cx="2339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ko-KR" sz="1400" b="1">
                <a:solidFill>
                  <a:srgbClr val="444444"/>
                </a:solidFill>
                <a:latin typeface="Microsoft Sans Serif" pitchFamily="34" charset="0"/>
                <a:ea typeface="MS PGothic" pitchFamily="34" charset="-128"/>
              </a:rPr>
              <a:t>Intelligent Systems Lab.</a:t>
            </a:r>
          </a:p>
        </p:txBody>
      </p:sp>
      <p:pic>
        <p:nvPicPr>
          <p:cNvPr id="8" name="Picture 13" descr="logotype02"/>
          <p:cNvPicPr>
            <a:picLocks noChangeAspect="1" noChangeArrowheads="1"/>
          </p:cNvPicPr>
          <p:nvPr userDrawn="1"/>
        </p:nvPicPr>
        <p:blipFill>
          <a:blip r:embed="rId13">
            <a:lum bright="6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t="36694" r="7889" b="26613"/>
          <a:stretch>
            <a:fillRect/>
          </a:stretch>
        </p:blipFill>
        <p:spPr bwMode="auto">
          <a:xfrm>
            <a:off x="611188" y="6597650"/>
            <a:ext cx="230505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ogo"/>
          <p:cNvPicPr>
            <a:picLocks noChangeAspect="1" noChangeArrowheads="1"/>
          </p:cNvPicPr>
          <p:nvPr userDrawn="1"/>
        </p:nvPicPr>
        <p:blipFill>
          <a:blip r:embed="rId1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10294"/>
          <a:stretch>
            <a:fillRect/>
          </a:stretch>
        </p:blipFill>
        <p:spPr bwMode="auto">
          <a:xfrm>
            <a:off x="34925" y="6453188"/>
            <a:ext cx="5762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42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18000" tIns="10800" rIns="18000" bIns="10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547688"/>
            <a:ext cx="864235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Master </a:t>
            </a:r>
            <a:endParaRPr lang="ko-KR" altLang="en-US" smtClean="0"/>
          </a:p>
          <a:p>
            <a:pPr lvl="1"/>
            <a:r>
              <a:rPr lang="en-US" altLang="ko-KR" smtClean="0"/>
              <a:t>Master </a:t>
            </a:r>
          </a:p>
          <a:p>
            <a:pPr lvl="2"/>
            <a:r>
              <a:rPr lang="en-US" altLang="ko-KR" smtClean="0"/>
              <a:t>Master</a:t>
            </a:r>
            <a:endParaRPr lang="ko-KR" altLang="en-US" smtClean="0"/>
          </a:p>
          <a:p>
            <a:pPr lvl="3"/>
            <a:r>
              <a:rPr lang="en-US" altLang="ko-KR" smtClean="0"/>
              <a:t>Master</a:t>
            </a:r>
            <a:endParaRPr lang="ko-KR" altLang="en-US" smtClean="0"/>
          </a:p>
          <a:p>
            <a:pPr lvl="4"/>
            <a:r>
              <a:rPr lang="en-US" altLang="ko-KR" smtClean="0"/>
              <a:t>Master</a:t>
            </a:r>
            <a:endParaRPr lang="ko-KR" altLang="en-US" smtClean="0"/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2954338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5095F8A-837F-4F11-B44B-413A6069547F}" type="slidenum">
              <a:rPr lang="ko-KR" altLang="en-US" sz="1400">
                <a:solidFill>
                  <a:srgbClr val="000000"/>
                </a:solidFill>
                <a:latin typeface="Tahom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 sz="1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6804025" y="6453188"/>
            <a:ext cx="233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400" b="1">
                <a:solidFill>
                  <a:srgbClr val="444444"/>
                </a:solidFill>
                <a:latin typeface="Microsoft Sans Serif" pitchFamily="34" charset="0"/>
                <a:ea typeface="MS PGothic" pitchFamily="34" charset="-128"/>
              </a:rPr>
              <a:t>Intelligent Systems Lab.</a:t>
            </a:r>
          </a:p>
        </p:txBody>
      </p:sp>
      <p:pic>
        <p:nvPicPr>
          <p:cNvPr id="1030" name="Picture 13" descr="logotype02"/>
          <p:cNvPicPr>
            <a:picLocks noChangeAspect="1" noChangeArrowheads="1"/>
          </p:cNvPicPr>
          <p:nvPr/>
        </p:nvPicPr>
        <p:blipFill>
          <a:blip r:embed="rId13" cstate="print">
            <a:lum bright="6000" contrast="28000"/>
          </a:blip>
          <a:srcRect l="7889" t="36694" r="7889" b="26613"/>
          <a:stretch>
            <a:fillRect/>
          </a:stretch>
        </p:blipFill>
        <p:spPr bwMode="auto">
          <a:xfrm>
            <a:off x="611188" y="6597650"/>
            <a:ext cx="230505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1" descr="logo"/>
          <p:cNvPicPr>
            <a:picLocks noChangeAspect="1" noChangeArrowheads="1"/>
          </p:cNvPicPr>
          <p:nvPr/>
        </p:nvPicPr>
        <p:blipFill>
          <a:blip r:embed="rId14" cstate="print">
            <a:lum contrast="6000"/>
          </a:blip>
          <a:srcRect t="6250" b="10294"/>
          <a:stretch>
            <a:fillRect/>
          </a:stretch>
        </p:blipFill>
        <p:spPr bwMode="auto">
          <a:xfrm>
            <a:off x="34925" y="6453188"/>
            <a:ext cx="5762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8" name="Rectangle 4"/>
          <p:cNvSpPr>
            <a:spLocks noChangeArrowheads="1"/>
          </p:cNvSpPr>
          <p:nvPr/>
        </p:nvSpPr>
        <p:spPr bwMode="gray">
          <a:xfrm>
            <a:off x="0" y="6351588"/>
            <a:ext cx="9144000" cy="6985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rgbClr val="D0D0D0"/>
              </a:gs>
            </a:gsLst>
            <a:lin ang="0" scaled="1"/>
          </a:gradFill>
          <a:ln w="3175">
            <a:solidFill>
              <a:srgbClr val="ABABA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gray">
          <a:xfrm>
            <a:off x="0" y="534988"/>
            <a:ext cx="9144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34" name="Picture 17" descr="symbolmark01"/>
          <p:cNvPicPr>
            <a:picLocks noChangeAspect="1" noChangeArrowheads="1"/>
          </p:cNvPicPr>
          <p:nvPr/>
        </p:nvPicPr>
        <p:blipFill>
          <a:blip r:embed="rId15" cstate="print">
            <a:grayscl/>
          </a:blip>
          <a:srcRect/>
          <a:stretch>
            <a:fillRect/>
          </a:stretch>
        </p:blipFill>
        <p:spPr bwMode="auto">
          <a:xfrm>
            <a:off x="8594725" y="0"/>
            <a:ext cx="5397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071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Arial Narrow" pitchFamily="34" charset="0"/>
          <a:ea typeface="굴림" pitchFamily="34" charset="-127"/>
        </a:defRPr>
      </a:lvl2pPr>
      <a:lvl3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Arial Narrow" pitchFamily="34" charset="0"/>
          <a:ea typeface="굴림" pitchFamily="34" charset="-127"/>
        </a:defRPr>
      </a:lvl3pPr>
      <a:lvl4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Arial Narrow" pitchFamily="34" charset="0"/>
          <a:ea typeface="굴림" pitchFamily="34" charset="-127"/>
        </a:defRPr>
      </a:lvl4pPr>
      <a:lvl5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Arial Narrow" pitchFamily="34" charset="0"/>
          <a:ea typeface="굴림" pitchFamily="34" charset="-127"/>
        </a:defRPr>
      </a:lvl5pPr>
      <a:lvl6pPr marL="4572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Arial Narrow" pitchFamily="34" charset="0"/>
          <a:ea typeface="굴림" pitchFamily="34" charset="-127"/>
        </a:defRPr>
      </a:lvl6pPr>
      <a:lvl7pPr marL="9144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Arial Narrow" pitchFamily="34" charset="0"/>
          <a:ea typeface="굴림" pitchFamily="34" charset="-127"/>
        </a:defRPr>
      </a:lvl7pPr>
      <a:lvl8pPr marL="13716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Arial Narrow" pitchFamily="34" charset="0"/>
          <a:ea typeface="굴림" pitchFamily="34" charset="-127"/>
        </a:defRPr>
      </a:lvl8pPr>
      <a:lvl9pPr marL="18288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Arial Narrow" pitchFamily="34" charset="0"/>
          <a:ea typeface="굴림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Blip>
          <a:blip r:embed="rId16"/>
        </a:buBlip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Blip>
          <a:blip r:embed="rId16"/>
        </a:buBlip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Blip>
          <a:blip r:embed="rId16"/>
        </a:buBlip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6"/>
        </a:buBlip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6"/>
        </a:buBlip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6"/>
        </a:buBlip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6"/>
        </a:buBlip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6"/>
        </a:buBlip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package" Target="../embeddings/Microsoft_Word_Document1.docx"/><Relationship Id="rId7" Type="http://schemas.openxmlformats.org/officeDocument/2006/relationships/package" Target="../embeddings/Microsoft_Word_Document3.docx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2.bin"/><Relationship Id="rId5" Type="http://schemas.openxmlformats.org/officeDocument/2006/relationships/package" Target="../embeddings/Microsoft_Word_Document2.docx"/><Relationship Id="rId10" Type="http://schemas.openxmlformats.org/officeDocument/2006/relationships/image" Target="../media/image10.w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Document5.docx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6.docx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3.emf"/><Relationship Id="rId5" Type="http://schemas.openxmlformats.org/officeDocument/2006/relationships/image" Target="../media/image30.wmf"/><Relationship Id="rId10" Type="http://schemas.openxmlformats.org/officeDocument/2006/relationships/package" Target="../embeddings/Microsoft_Word_Document7.docx"/><Relationship Id="rId4" Type="http://schemas.openxmlformats.org/officeDocument/2006/relationships/oleObject" Target="../embeddings/oleObject5.bin"/><Relationship Id="rId9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27654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FAST HUMAN DETECTING USING A CASCADE OF HISTOGRAM OF ORIENTED GRADIENTS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200" b="1" dirty="0" err="1" smtClean="0"/>
              <a:t>Qiang</a:t>
            </a:r>
            <a:r>
              <a:rPr lang="en-US" sz="2200" b="1" dirty="0" smtClean="0"/>
              <a:t> Zhu, </a:t>
            </a:r>
            <a:r>
              <a:rPr lang="en-US" sz="2200" b="1" dirty="0" err="1" smtClean="0"/>
              <a:t>Shai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Avidan</a:t>
            </a:r>
            <a:r>
              <a:rPr lang="en-US" sz="2200" b="1" dirty="0" smtClean="0"/>
              <a:t>, Mei-Chen </a:t>
            </a:r>
            <a:r>
              <a:rPr lang="en-US" sz="2200" b="1" dirty="0" err="1" smtClean="0"/>
              <a:t>Yeh</a:t>
            </a:r>
            <a:r>
              <a:rPr lang="en-US" sz="2200" b="1" dirty="0" smtClean="0"/>
              <a:t>, and </a:t>
            </a:r>
            <a:r>
              <a:rPr lang="en-US" sz="2200" b="1" dirty="0" err="1" smtClean="0"/>
              <a:t>Kwang</a:t>
            </a:r>
            <a:r>
              <a:rPr lang="en-US" sz="2200" b="1" dirty="0" smtClean="0"/>
              <a:t>- Ting Cheng</a:t>
            </a:r>
            <a:br>
              <a:rPr lang="en-US" sz="2200" b="1" dirty="0" smtClean="0"/>
            </a:br>
            <a:r>
              <a:rPr lang="en-US" sz="2200" b="1" dirty="0" smtClean="0"/>
              <a:t>In: Computer vision and Pattern Recognition-CVPR’2006 </a:t>
            </a:r>
            <a:endParaRPr lang="en-US" sz="2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3200400"/>
            <a:ext cx="3733800" cy="1139825"/>
          </a:xfrm>
        </p:spPr>
        <p:txBody>
          <a:bodyPr>
            <a:noAutofit/>
          </a:bodyPr>
          <a:lstStyle/>
          <a:p>
            <a:r>
              <a:rPr lang="en-US" sz="1800" dirty="0" smtClean="0"/>
              <a:t>Presenter: Hoang, Van Dung</a:t>
            </a:r>
          </a:p>
          <a:p>
            <a:r>
              <a:rPr lang="en-US" sz="1800" dirty="0" smtClean="0"/>
              <a:t>dungvanhoang@islab.ulsan.ac.kr</a:t>
            </a:r>
          </a:p>
          <a:p>
            <a:r>
              <a:rPr lang="en-US" sz="1800" dirty="0" smtClean="0"/>
              <a:t>April 28, 2012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315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Training the Cascade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76400" y="613063"/>
            <a:ext cx="6909955" cy="5840556"/>
            <a:chOff x="409575" y="716973"/>
            <a:chExt cx="6909955" cy="5840556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762000"/>
              <a:ext cx="3571875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7755" y="716973"/>
              <a:ext cx="2771775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6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524000"/>
              <a:ext cx="4791075" cy="423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881254"/>
              <a:ext cx="3771900" cy="67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343866" y="2362200"/>
            <a:ext cx="2697740" cy="990601"/>
            <a:chOff x="6343866" y="2362200"/>
            <a:chExt cx="2697740" cy="990601"/>
          </a:xfrm>
        </p:grpSpPr>
        <p:sp>
          <p:nvSpPr>
            <p:cNvPr id="5" name="Right Brace 4"/>
            <p:cNvSpPr/>
            <p:nvPr/>
          </p:nvSpPr>
          <p:spPr bwMode="auto">
            <a:xfrm>
              <a:off x="6343866" y="2362200"/>
              <a:ext cx="342467" cy="9906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79406" y="2362201"/>
              <a:ext cx="2362200" cy="9906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600" dirty="0" smtClean="0"/>
                <a:t>Chose one block </a:t>
              </a:r>
              <a:r>
                <a:rPr lang="en-US" sz="1600" dirty="0" smtClean="0"/>
                <a:t>that is best classification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92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Training the </a:t>
            </a:r>
            <a:r>
              <a:rPr lang="en-US" b="1" dirty="0" smtClean="0"/>
              <a:t>Cascade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a cascade consists several weak classifiers</a:t>
            </a:r>
          </a:p>
          <a:p>
            <a:r>
              <a:rPr lang="en-US" dirty="0"/>
              <a:t>Each weak classifier used one block.</a:t>
            </a:r>
          </a:p>
          <a:p>
            <a:r>
              <a:rPr lang="en-US" dirty="0" smtClean="0"/>
              <a:t>The number weak classifiers of each cascade depend on the training process</a:t>
            </a:r>
          </a:p>
          <a:p>
            <a:r>
              <a:rPr lang="en-US" dirty="0" smtClean="0"/>
              <a:t>After “loop f</a:t>
            </a:r>
            <a:r>
              <a:rPr lang="en-US" i="1" baseline="-25000" dirty="0" smtClean="0"/>
              <a:t>i</a:t>
            </a:r>
            <a:r>
              <a:rPr lang="en-US" dirty="0" smtClean="0"/>
              <a:t>&gt;</a:t>
            </a:r>
            <a:r>
              <a:rPr lang="en-US" dirty="0" err="1" smtClean="0"/>
              <a:t>f</a:t>
            </a:r>
            <a:r>
              <a:rPr lang="en-US" i="1" baseline="-25000" dirty="0" err="1" smtClean="0"/>
              <a:t>max</a:t>
            </a:r>
            <a:r>
              <a:rPr lang="en-US" dirty="0" smtClean="0"/>
              <a:t>”, if  </a:t>
            </a:r>
            <a:r>
              <a:rPr lang="en-US" i="1" dirty="0" smtClean="0"/>
              <a:t>F</a:t>
            </a:r>
            <a:r>
              <a:rPr lang="en-US" i="1" baseline="-25000" dirty="0" smtClean="0"/>
              <a:t>i</a:t>
            </a:r>
            <a:r>
              <a:rPr lang="en-US" i="1" dirty="0" smtClean="0"/>
              <a:t>&gt;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target</a:t>
            </a:r>
            <a:r>
              <a:rPr lang="en-US" i="1" dirty="0" smtClean="0"/>
              <a:t> </a:t>
            </a:r>
            <a:r>
              <a:rPr lang="en-US" dirty="0" smtClean="0"/>
              <a:t>is not satisfied, resampling by put false positive sample (from evaluate test) into negative samples for next iteration.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Experiments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138238"/>
            <a:ext cx="869632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6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6" y="1066800"/>
            <a:ext cx="901460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1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03924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4486275"/>
            <a:ext cx="7886433" cy="134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53" y="4200525"/>
            <a:ext cx="36671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60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43745"/>
            <a:ext cx="6205537" cy="261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063528" cy="246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2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6824662" cy="244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34920" y="3276601"/>
            <a:ext cx="8996601" cy="3058418"/>
            <a:chOff x="234920" y="3276601"/>
            <a:chExt cx="8996601" cy="3058418"/>
          </a:xfrm>
        </p:grpSpPr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20" y="3276601"/>
              <a:ext cx="3651280" cy="3058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942267" y="5257800"/>
              <a:ext cx="528925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Figure 6. Comparing the </a:t>
              </a:r>
              <a:r>
                <a:rPr lang="en-US" sz="1600" dirty="0" err="1"/>
                <a:t>Dalal</a:t>
              </a:r>
              <a:r>
                <a:rPr lang="en-US" sz="1600" dirty="0"/>
                <a:t> &amp; </a:t>
              </a:r>
              <a:r>
                <a:rPr lang="en-US" sz="1600" dirty="0" err="1"/>
                <a:t>Triggs</a:t>
              </a:r>
              <a:r>
                <a:rPr lang="en-US" sz="1600" dirty="0"/>
                <a:t> </a:t>
              </a:r>
              <a:r>
                <a:rPr lang="en-US" sz="1600" dirty="0" smtClean="0"/>
                <a:t>algorithm</a:t>
              </a:r>
              <a:r>
                <a:rPr lang="en-US" sz="1600" dirty="0"/>
                <a:t>, a Rectangular filter detector and </a:t>
              </a:r>
              <a:r>
                <a:rPr lang="en-US" sz="1600" dirty="0" smtClean="0"/>
                <a:t>our cascade </a:t>
              </a:r>
              <a:r>
                <a:rPr lang="en-US" sz="1600" dirty="0"/>
                <a:t>of the </a:t>
              </a:r>
              <a:r>
                <a:rPr lang="en-US" sz="1600" dirty="0" err="1"/>
                <a:t>HoG</a:t>
              </a:r>
              <a:r>
                <a:rPr lang="en-US" sz="1600" dirty="0"/>
                <a:t> method. Our method (</a:t>
              </a:r>
              <a:r>
                <a:rPr lang="en-US" sz="1600" dirty="0" smtClean="0"/>
                <a:t>using either </a:t>
              </a:r>
              <a:r>
                <a:rPr lang="en-US" sz="1600" dirty="0"/>
                <a:t>L1 or L2 norms) is comparable </a:t>
              </a:r>
              <a:r>
                <a:rPr lang="en-US" sz="1600" dirty="0" smtClean="0"/>
                <a:t>to the </a:t>
              </a:r>
              <a:r>
                <a:rPr lang="en-US" sz="1600" dirty="0" err="1"/>
                <a:t>Dalal</a:t>
              </a:r>
              <a:r>
                <a:rPr lang="en-US" sz="1600" dirty="0"/>
                <a:t> &amp; </a:t>
              </a:r>
              <a:r>
                <a:rPr lang="en-US" sz="1600" dirty="0" err="1"/>
                <a:t>Triggs</a:t>
              </a:r>
              <a:r>
                <a:rPr lang="en-US" sz="1600" dirty="0"/>
                <a:t> method, especially </a:t>
              </a:r>
              <a:r>
                <a:rPr lang="en-US" sz="1600" dirty="0" smtClean="0"/>
                <a:t>when the </a:t>
              </a:r>
              <a:r>
                <a:rPr lang="en-US" sz="1600" dirty="0"/>
                <a:t>FPPW goes down.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568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33400" y="1447800"/>
            <a:ext cx="7772400" cy="3962400"/>
            <a:chOff x="114299" y="852489"/>
            <a:chExt cx="5676901" cy="275188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490"/>
            <a:stretch/>
          </p:blipFill>
          <p:spPr bwMode="auto">
            <a:xfrm>
              <a:off x="114299" y="852489"/>
              <a:ext cx="5380547" cy="250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9" y="3398307"/>
              <a:ext cx="5676901" cy="206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44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system used AdaBoost</a:t>
            </a:r>
            <a:r>
              <a:rPr lang="en-US" dirty="0"/>
              <a:t> </a:t>
            </a:r>
            <a:r>
              <a:rPr lang="en-US" dirty="0" smtClean="0"/>
              <a:t>that is up to 70X faster than previous method (</a:t>
            </a:r>
            <a:r>
              <a:rPr lang="en-US" dirty="0" err="1" smtClean="0"/>
              <a:t>Dalal&amp;Triggs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Using multiple sizes block in order to accumulate more features that </a:t>
            </a:r>
            <a:r>
              <a:rPr lang="en-US" dirty="0"/>
              <a:t>rich </a:t>
            </a:r>
            <a:r>
              <a:rPr lang="en-US" dirty="0" smtClean="0"/>
              <a:t>for training and classification.</a:t>
            </a:r>
          </a:p>
          <a:p>
            <a:r>
              <a:rPr lang="en-US" dirty="0" smtClean="0"/>
              <a:t>Using “integral image” method that rapid compute features.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1336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Thank YOU for listening!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Histogram of Oriented Gradients (HOG)</a:t>
            </a:r>
            <a:endParaRPr lang="en-US" dirty="0"/>
          </a:p>
          <a:p>
            <a:pPr lvl="1"/>
            <a:r>
              <a:rPr lang="en-US" dirty="0" smtClean="0"/>
              <a:t>Method</a:t>
            </a:r>
          </a:p>
          <a:p>
            <a:pPr lvl="1"/>
            <a:r>
              <a:rPr lang="en-US" dirty="0" smtClean="0"/>
              <a:t>Variable size block</a:t>
            </a:r>
          </a:p>
          <a:p>
            <a:pPr lvl="1"/>
            <a:r>
              <a:rPr lang="en-US" dirty="0" smtClean="0"/>
              <a:t>“Integral image” method</a:t>
            </a:r>
          </a:p>
          <a:p>
            <a:r>
              <a:rPr lang="en-US" dirty="0" smtClean="0"/>
              <a:t>Training classification</a:t>
            </a:r>
            <a:endParaRPr lang="en-US" dirty="0" smtClean="0"/>
          </a:p>
          <a:p>
            <a:r>
              <a:rPr lang="en-US" dirty="0" smtClean="0"/>
              <a:t>Experiments </a:t>
            </a:r>
            <a:endParaRPr lang="en-US" dirty="0" smtClean="0"/>
          </a:p>
          <a:p>
            <a:r>
              <a:rPr lang="en-US" dirty="0" smtClean="0"/>
              <a:t>Conclusions.</a:t>
            </a:r>
          </a:p>
        </p:txBody>
      </p:sp>
    </p:spTree>
    <p:extLst>
      <p:ext uri="{BB962C8B-B14F-4D97-AF65-F5344CB8AC3E}">
        <p14:creationId xmlns:p14="http://schemas.microsoft.com/office/powerpoint/2010/main" val="10698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143000" algn="l"/>
                <a:tab pos="2171700" algn="l"/>
                <a:tab pos="3376613" algn="l"/>
                <a:tab pos="4519613" algn="l"/>
                <a:tab pos="5662613" algn="l"/>
                <a:tab pos="6691313" algn="l"/>
              </a:tabLst>
            </a:pP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i="1" dirty="0" smtClean="0"/>
              <a:t>=	(x</a:t>
            </a:r>
            <a:r>
              <a:rPr lang="en-US" i="1" baseline="-25000" dirty="0" smtClean="0"/>
              <a:t>11</a:t>
            </a:r>
            <a:r>
              <a:rPr lang="en-US" i="1" dirty="0" smtClean="0"/>
              <a:t>	x</a:t>
            </a:r>
            <a:r>
              <a:rPr lang="en-US" i="1" baseline="-25000" dirty="0" smtClean="0"/>
              <a:t>12</a:t>
            </a:r>
            <a:r>
              <a:rPr lang="en-US" i="1" dirty="0" smtClean="0"/>
              <a:t>	x</a:t>
            </a:r>
            <a:r>
              <a:rPr lang="en-US" i="1" baseline="-25000" dirty="0" smtClean="0"/>
              <a:t>13</a:t>
            </a:r>
            <a:r>
              <a:rPr lang="en-US" i="1" dirty="0" smtClean="0"/>
              <a:t>	….	x</a:t>
            </a:r>
            <a:r>
              <a:rPr lang="en-US" i="1" baseline="-25000" dirty="0" smtClean="0"/>
              <a:t>1m</a:t>
            </a:r>
            <a:r>
              <a:rPr lang="en-US" i="1" dirty="0" smtClean="0"/>
              <a:t>)</a:t>
            </a:r>
          </a:p>
          <a:p>
            <a:pPr>
              <a:tabLst>
                <a:tab pos="1143000" algn="l"/>
                <a:tab pos="2171700" algn="l"/>
                <a:tab pos="3376613" algn="l"/>
                <a:tab pos="4519613" algn="l"/>
                <a:tab pos="5662613" algn="l"/>
                <a:tab pos="6691313" algn="l"/>
              </a:tabLst>
            </a:pPr>
            <a:r>
              <a:rPr lang="en-US" i="1" dirty="0"/>
              <a:t>x</a:t>
            </a:r>
            <a:r>
              <a:rPr lang="en-US" i="1" baseline="-25000" dirty="0" smtClean="0"/>
              <a:t>2</a:t>
            </a:r>
            <a:r>
              <a:rPr lang="en-US" i="1" dirty="0" smtClean="0"/>
              <a:t>=	(x</a:t>
            </a:r>
            <a:r>
              <a:rPr lang="en-US" i="1" baseline="-25000" dirty="0" smtClean="0"/>
              <a:t>21</a:t>
            </a:r>
            <a:r>
              <a:rPr lang="en-US" i="1" dirty="0"/>
              <a:t>	</a:t>
            </a:r>
            <a:r>
              <a:rPr lang="en-US" i="1" dirty="0" smtClean="0"/>
              <a:t>x</a:t>
            </a:r>
            <a:r>
              <a:rPr lang="en-US" i="1" baseline="-25000" dirty="0" smtClean="0"/>
              <a:t>22</a:t>
            </a:r>
            <a:r>
              <a:rPr lang="en-US" i="1" dirty="0"/>
              <a:t>	</a:t>
            </a:r>
            <a:r>
              <a:rPr lang="en-US" i="1" dirty="0" smtClean="0"/>
              <a:t>x</a:t>
            </a:r>
            <a:r>
              <a:rPr lang="en-US" i="1" baseline="-25000" dirty="0" smtClean="0"/>
              <a:t>23</a:t>
            </a:r>
            <a:r>
              <a:rPr lang="en-US" i="1" dirty="0"/>
              <a:t>	….	</a:t>
            </a:r>
            <a:r>
              <a:rPr lang="en-US" i="1" dirty="0" smtClean="0"/>
              <a:t>x</a:t>
            </a:r>
            <a:r>
              <a:rPr lang="en-US" i="1" baseline="-25000" dirty="0" smtClean="0"/>
              <a:t>2m</a:t>
            </a:r>
            <a:r>
              <a:rPr lang="en-US" i="1" dirty="0" smtClean="0"/>
              <a:t>)</a:t>
            </a:r>
            <a:endParaRPr lang="en-US" i="1" dirty="0"/>
          </a:p>
          <a:p>
            <a:pPr>
              <a:tabLst>
                <a:tab pos="1143000" algn="l"/>
                <a:tab pos="2171700" algn="l"/>
                <a:tab pos="3376613" algn="l"/>
                <a:tab pos="4519613" algn="l"/>
                <a:tab pos="5662613" algn="l"/>
                <a:tab pos="6691313" algn="l"/>
              </a:tabLst>
            </a:pPr>
            <a:r>
              <a:rPr lang="en-US" i="1" dirty="0" smtClean="0"/>
              <a:t>x</a:t>
            </a:r>
            <a:r>
              <a:rPr lang="en-US" i="1" baseline="-25000" dirty="0" smtClean="0"/>
              <a:t>3</a:t>
            </a:r>
            <a:r>
              <a:rPr lang="en-US" i="1" dirty="0" smtClean="0"/>
              <a:t>=	(x</a:t>
            </a:r>
            <a:r>
              <a:rPr lang="en-US" i="1" baseline="-25000" dirty="0" smtClean="0"/>
              <a:t>31</a:t>
            </a:r>
            <a:r>
              <a:rPr lang="en-US" i="1" dirty="0"/>
              <a:t>	</a:t>
            </a:r>
            <a:r>
              <a:rPr lang="en-US" i="1" dirty="0" smtClean="0"/>
              <a:t>x</a:t>
            </a:r>
            <a:r>
              <a:rPr lang="en-US" i="1" baseline="-25000" dirty="0" smtClean="0"/>
              <a:t>32</a:t>
            </a:r>
            <a:r>
              <a:rPr lang="en-US" i="1" dirty="0"/>
              <a:t>	</a:t>
            </a:r>
            <a:r>
              <a:rPr lang="en-US" i="1" dirty="0" smtClean="0"/>
              <a:t>x</a:t>
            </a:r>
            <a:r>
              <a:rPr lang="en-US" i="1" baseline="-25000" dirty="0" smtClean="0"/>
              <a:t>33</a:t>
            </a:r>
            <a:r>
              <a:rPr lang="en-US" i="1" dirty="0"/>
              <a:t>	….	</a:t>
            </a:r>
            <a:r>
              <a:rPr lang="en-US" i="1" dirty="0" smtClean="0"/>
              <a:t>x</a:t>
            </a:r>
            <a:r>
              <a:rPr lang="en-US" i="1" baseline="-25000" dirty="0" smtClean="0"/>
              <a:t>3m</a:t>
            </a:r>
            <a:r>
              <a:rPr lang="en-US" i="1" dirty="0" smtClean="0"/>
              <a:t>)</a:t>
            </a:r>
            <a:endParaRPr lang="en-US" i="1" dirty="0"/>
          </a:p>
          <a:p>
            <a:pPr>
              <a:tabLst>
                <a:tab pos="1143000" algn="l"/>
                <a:tab pos="2171700" algn="l"/>
                <a:tab pos="3376613" algn="l"/>
                <a:tab pos="4519613" algn="l"/>
                <a:tab pos="5662613" algn="l"/>
                <a:tab pos="6691313" algn="l"/>
              </a:tabLst>
            </a:pPr>
            <a:r>
              <a:rPr lang="en-US" i="1" dirty="0" smtClean="0"/>
              <a:t>x</a:t>
            </a:r>
            <a:r>
              <a:rPr lang="en-US" i="1" baseline="-25000" dirty="0" smtClean="0"/>
              <a:t>4</a:t>
            </a:r>
            <a:r>
              <a:rPr lang="en-US" i="1" dirty="0" smtClean="0"/>
              <a:t>=	(x</a:t>
            </a:r>
            <a:r>
              <a:rPr lang="en-US" i="1" baseline="-25000" dirty="0" smtClean="0"/>
              <a:t>41</a:t>
            </a:r>
            <a:r>
              <a:rPr lang="en-US" i="1" dirty="0"/>
              <a:t>	</a:t>
            </a:r>
            <a:r>
              <a:rPr lang="en-US" i="1" dirty="0" smtClean="0"/>
              <a:t>x</a:t>
            </a:r>
            <a:r>
              <a:rPr lang="en-US" i="1" baseline="-25000" dirty="0" smtClean="0"/>
              <a:t>42</a:t>
            </a:r>
            <a:r>
              <a:rPr lang="en-US" i="1" dirty="0"/>
              <a:t>	</a:t>
            </a:r>
            <a:r>
              <a:rPr lang="en-US" i="1" dirty="0" smtClean="0"/>
              <a:t>x</a:t>
            </a:r>
            <a:r>
              <a:rPr lang="en-US" i="1" baseline="-25000" dirty="0" smtClean="0"/>
              <a:t>43</a:t>
            </a:r>
            <a:r>
              <a:rPr lang="en-US" i="1" dirty="0"/>
              <a:t>	….	</a:t>
            </a:r>
            <a:r>
              <a:rPr lang="en-US" i="1" dirty="0" smtClean="0"/>
              <a:t>x</a:t>
            </a:r>
            <a:r>
              <a:rPr lang="en-US" i="1" baseline="-25000" dirty="0" smtClean="0"/>
              <a:t>4m</a:t>
            </a:r>
            <a:r>
              <a:rPr lang="en-US" i="1" dirty="0" smtClean="0"/>
              <a:t>)</a:t>
            </a:r>
            <a:endParaRPr lang="en-US" i="1" dirty="0"/>
          </a:p>
          <a:p>
            <a:pPr>
              <a:tabLst>
                <a:tab pos="1143000" algn="l"/>
                <a:tab pos="2171700" algn="l"/>
                <a:tab pos="3376613" algn="l"/>
                <a:tab pos="4519613" algn="l"/>
                <a:tab pos="5662613" algn="l"/>
                <a:tab pos="6691313" algn="l"/>
              </a:tabLst>
            </a:pPr>
            <a:r>
              <a:rPr lang="en-US" i="1" dirty="0" smtClean="0"/>
              <a:t>…………..</a:t>
            </a:r>
          </a:p>
          <a:p>
            <a:pPr>
              <a:tabLst>
                <a:tab pos="1143000" algn="l"/>
                <a:tab pos="2171700" algn="l"/>
                <a:tab pos="3376613" algn="l"/>
                <a:tab pos="4519613" algn="l"/>
                <a:tab pos="5662613" algn="l"/>
                <a:tab pos="6691313" algn="l"/>
              </a:tabLst>
            </a:pP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=	(x</a:t>
            </a:r>
            <a:r>
              <a:rPr lang="en-US" i="1" baseline="-25000" dirty="0" smtClean="0"/>
              <a:t>n1</a:t>
            </a:r>
            <a:r>
              <a:rPr lang="en-US" i="1" dirty="0"/>
              <a:t>	</a:t>
            </a:r>
            <a:r>
              <a:rPr lang="en-US" i="1" dirty="0" smtClean="0"/>
              <a:t>x</a:t>
            </a:r>
            <a:r>
              <a:rPr lang="en-US" i="1" baseline="-25000" dirty="0" smtClean="0"/>
              <a:t>n2</a:t>
            </a:r>
            <a:r>
              <a:rPr lang="en-US" i="1" dirty="0"/>
              <a:t>	</a:t>
            </a:r>
            <a:r>
              <a:rPr lang="en-US" i="1" dirty="0" smtClean="0"/>
              <a:t>x</a:t>
            </a:r>
            <a:r>
              <a:rPr lang="en-US" i="1" baseline="-25000" dirty="0" smtClean="0"/>
              <a:t>n3</a:t>
            </a:r>
            <a:r>
              <a:rPr lang="en-US" i="1" dirty="0"/>
              <a:t>	….	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nm</a:t>
            </a:r>
            <a:r>
              <a:rPr lang="en-US" i="1" dirty="0" smtClean="0"/>
              <a:t>)</a:t>
            </a:r>
          </a:p>
          <a:p>
            <a:pPr>
              <a:tabLst>
                <a:tab pos="1143000" algn="l"/>
                <a:tab pos="2171700" algn="l"/>
                <a:tab pos="3376613" algn="l"/>
                <a:tab pos="4519613" algn="l"/>
                <a:tab pos="5662613" algn="l"/>
                <a:tab pos="6691313" algn="l"/>
              </a:tabLst>
            </a:pPr>
            <a:endParaRPr lang="en-US" i="1" dirty="0" smtClean="0"/>
          </a:p>
          <a:p>
            <a:pPr marL="0" indent="0">
              <a:buNone/>
              <a:tabLst>
                <a:tab pos="1143000" algn="l"/>
                <a:tab pos="2171700" algn="l"/>
                <a:tab pos="3376613" algn="l"/>
                <a:tab pos="4519613" algn="l"/>
                <a:tab pos="5662613" algn="l"/>
                <a:tab pos="6691313" algn="l"/>
              </a:tabLst>
            </a:pPr>
            <a:r>
              <a:rPr lang="en-US" i="1" dirty="0" smtClean="0"/>
              <a:t>		mean</a:t>
            </a:r>
          </a:p>
          <a:p>
            <a:pPr>
              <a:tabLst>
                <a:tab pos="1143000" algn="l"/>
                <a:tab pos="2171700" algn="l"/>
                <a:tab pos="3376613" algn="l"/>
                <a:tab pos="4519613" algn="l"/>
                <a:tab pos="5662613" algn="l"/>
                <a:tab pos="6691313" algn="l"/>
              </a:tabLst>
            </a:pPr>
            <a:endParaRPr lang="en-US" i="1" dirty="0"/>
          </a:p>
          <a:p>
            <a:pPr>
              <a:tabLst>
                <a:tab pos="1143000" algn="l"/>
                <a:tab pos="2171700" algn="l"/>
                <a:tab pos="3376613" algn="l"/>
                <a:tab pos="4519613" algn="l"/>
                <a:tab pos="5662613" algn="l"/>
                <a:tab pos="6691313" algn="l"/>
              </a:tabLst>
            </a:pPr>
            <a:r>
              <a:rPr lang="en-US" i="1" dirty="0" smtClean="0"/>
              <a:t>m=	(m</a:t>
            </a:r>
            <a:r>
              <a:rPr lang="en-US" i="1" baseline="-25000" dirty="0" smtClean="0"/>
              <a:t>1</a:t>
            </a:r>
            <a:r>
              <a:rPr lang="en-US" i="1" dirty="0" smtClean="0"/>
              <a:t>	m</a:t>
            </a:r>
            <a:r>
              <a:rPr lang="en-US" i="1" baseline="-25000" dirty="0" smtClean="0"/>
              <a:t>2</a:t>
            </a:r>
            <a:r>
              <a:rPr lang="en-US" i="1" dirty="0" smtClean="0"/>
              <a:t>	m</a:t>
            </a:r>
            <a:r>
              <a:rPr lang="en-US" i="1" baseline="-25000" dirty="0" smtClean="0"/>
              <a:t>3</a:t>
            </a:r>
            <a:r>
              <a:rPr lang="en-US" i="1" dirty="0" smtClean="0"/>
              <a:t>	……	m</a:t>
            </a:r>
            <a:r>
              <a:rPr lang="en-US" i="1" baseline="-25000" dirty="0" smtClean="0"/>
              <a:t>m</a:t>
            </a:r>
            <a:r>
              <a:rPr lang="en-US" i="1" dirty="0" smtClean="0"/>
              <a:t>)</a:t>
            </a:r>
            <a:endParaRPr lang="en-US" i="1" dirty="0"/>
          </a:p>
          <a:p>
            <a:pPr>
              <a:tabLst>
                <a:tab pos="914400" algn="l"/>
                <a:tab pos="2171700" algn="l"/>
                <a:tab pos="3376613" algn="l"/>
                <a:tab pos="4519613" algn="l"/>
                <a:tab pos="5662613" algn="l"/>
                <a:tab pos="6691313" algn="l"/>
              </a:tabLst>
            </a:pPr>
            <a:endParaRPr lang="en-US" dirty="0" smtClean="0"/>
          </a:p>
          <a:p>
            <a:pPr>
              <a:tabLst>
                <a:tab pos="914400" algn="l"/>
                <a:tab pos="2171700" algn="l"/>
                <a:tab pos="3376613" algn="l"/>
                <a:tab pos="4519613" algn="l"/>
                <a:tab pos="5662613" algn="l"/>
                <a:tab pos="6691313" algn="l"/>
              </a:tabLst>
            </a:pP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1295400" y="3962400"/>
            <a:ext cx="4572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81100" y="762000"/>
            <a:ext cx="685800" cy="3048000"/>
          </a:xfrm>
          <a:prstGeom prst="ellips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75199" y="4038600"/>
            <a:ext cx="4360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Using only the best features that were selected by training.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5328" y="1396778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Using all features that accumulated from sample image.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86502"/>
            <a:ext cx="3923330" cy="294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304033"/>
            <a:ext cx="3961430" cy="297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11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 </a:t>
            </a:r>
            <a:r>
              <a:rPr lang="en-US" baseline="30000" dirty="0" smtClean="0"/>
              <a:t>(*)</a:t>
            </a:r>
            <a:r>
              <a:rPr lang="en-US" dirty="0" smtClean="0"/>
              <a:t> showed that the system is powerful enough to classify humans by use HOG feature. However,  it has high computational cost.</a:t>
            </a:r>
          </a:p>
          <a:p>
            <a:r>
              <a:rPr lang="en-US" dirty="0" smtClean="0"/>
              <a:t>This paper try to speed up above method by using AdaBoost, and </a:t>
            </a:r>
            <a:r>
              <a:rPr lang="en-US" dirty="0"/>
              <a:t>HOG feature. </a:t>
            </a:r>
            <a:r>
              <a:rPr lang="en-US" dirty="0" smtClean="0"/>
              <a:t>However, if using original HOG (fix size blocks) is not informative enough to classify at high accuracy.</a:t>
            </a:r>
          </a:p>
          <a:p>
            <a:pPr marL="0" indent="0">
              <a:buNone/>
            </a:pPr>
            <a:r>
              <a:rPr lang="en-US" dirty="0" smtClean="0"/>
              <a:t>    =&gt; This paper proposed HOG </a:t>
            </a:r>
            <a:r>
              <a:rPr lang="en-US" dirty="0"/>
              <a:t>computing </a:t>
            </a:r>
            <a:r>
              <a:rPr lang="en-US" dirty="0" smtClean="0"/>
              <a:t>with variable size block.</a:t>
            </a:r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107950" y="5911850"/>
            <a:ext cx="89646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0" dirty="0" smtClean="0"/>
              <a:t>*</a:t>
            </a:r>
            <a:r>
              <a:rPr lang="ru-RU" sz="1400" b="0" dirty="0" smtClean="0"/>
              <a:t>Dalal</a:t>
            </a:r>
            <a:r>
              <a:rPr lang="en-US" sz="1400" b="0" dirty="0" smtClean="0"/>
              <a:t>, N</a:t>
            </a:r>
            <a:r>
              <a:rPr lang="ru-RU" sz="1400" b="0" dirty="0" smtClean="0"/>
              <a:t> </a:t>
            </a:r>
            <a:r>
              <a:rPr lang="ru-RU" sz="1400" b="0" dirty="0"/>
              <a:t>and </a:t>
            </a:r>
            <a:r>
              <a:rPr lang="ru-RU" sz="1400" b="0" dirty="0" smtClean="0"/>
              <a:t>Triggs</a:t>
            </a:r>
            <a:r>
              <a:rPr lang="en-US" sz="1400" b="0" dirty="0" smtClean="0"/>
              <a:t>, B.</a:t>
            </a:r>
            <a:r>
              <a:rPr lang="ru-RU" sz="1400" b="0" dirty="0" smtClean="0"/>
              <a:t>. </a:t>
            </a:r>
            <a:r>
              <a:rPr lang="ru-RU" sz="1400" b="0" dirty="0"/>
              <a:t>Histograms of Oriented Gradients for Human Detection.</a:t>
            </a:r>
            <a:r>
              <a:rPr lang="en-US" sz="1400" b="0" dirty="0"/>
              <a:t> </a:t>
            </a:r>
            <a:r>
              <a:rPr lang="ru-RU" sz="1400" b="0" dirty="0"/>
              <a:t>In Proceedings of the IEEE Conference on Computer Vision and Pattern Recognition</a:t>
            </a:r>
            <a:r>
              <a:rPr lang="ru-RU" sz="1400" b="0" dirty="0" smtClean="0"/>
              <a:t>, </a:t>
            </a:r>
            <a:r>
              <a:rPr lang="ru-RU" sz="1400" b="0" dirty="0"/>
              <a:t>Vol. II, pp. </a:t>
            </a:r>
            <a:r>
              <a:rPr lang="ru-RU" sz="1400" b="0" dirty="0" smtClean="0"/>
              <a:t>886-893</a:t>
            </a:r>
            <a:r>
              <a:rPr lang="en-US" sz="1400" b="0" dirty="0" smtClean="0"/>
              <a:t> (</a:t>
            </a:r>
            <a:r>
              <a:rPr lang="ru-RU" sz="1400" dirty="0" smtClean="0"/>
              <a:t>2005</a:t>
            </a:r>
            <a:r>
              <a:rPr lang="en-US" sz="1400" dirty="0" smtClean="0"/>
              <a:t>)</a:t>
            </a:r>
            <a:r>
              <a:rPr lang="ru-RU" sz="1400" b="0" dirty="0" smtClean="0"/>
              <a:t>.</a:t>
            </a:r>
            <a:endParaRPr lang="ru-RU" sz="1400" b="0" dirty="0"/>
          </a:p>
        </p:txBody>
      </p:sp>
    </p:spTree>
    <p:extLst>
      <p:ext uri="{BB962C8B-B14F-4D97-AF65-F5344CB8AC3E}">
        <p14:creationId xmlns:p14="http://schemas.microsoft.com/office/powerpoint/2010/main" val="41236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Histogram of Oriented Gradients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23673"/>
          <p:cNvSpPr txBox="1"/>
          <p:nvPr/>
        </p:nvSpPr>
        <p:spPr>
          <a:xfrm>
            <a:off x="435902" y="762000"/>
            <a:ext cx="1730188" cy="70658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Gradient computation</a:t>
            </a:r>
            <a:endParaRPr lang="en-US" sz="2000" dirty="0">
              <a:effectLst/>
              <a:ea typeface="Calibri"/>
              <a:cs typeface="Times New Roman"/>
            </a:endParaRPr>
          </a:p>
        </p:txBody>
      </p:sp>
      <p:sp>
        <p:nvSpPr>
          <p:cNvPr id="5" name="Text Box 23674"/>
          <p:cNvSpPr txBox="1"/>
          <p:nvPr/>
        </p:nvSpPr>
        <p:spPr>
          <a:xfrm>
            <a:off x="2550966" y="762000"/>
            <a:ext cx="1680279" cy="70658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Orientation binning</a:t>
            </a:r>
            <a:endParaRPr lang="en-US" sz="2000" b="1">
              <a:effectLst/>
              <a:latin typeface="Times New Roman"/>
              <a:ea typeface="Times New Roman"/>
            </a:endParaRPr>
          </a:p>
          <a:p>
            <a:pPr algn="ctr"/>
            <a:r>
              <a:rPr lang="en-US" sz="200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n-US" sz="2000">
              <a:effectLst/>
              <a:ea typeface="Calibri"/>
              <a:cs typeface="Times New Roman"/>
            </a:endParaRPr>
          </a:p>
        </p:txBody>
      </p:sp>
      <p:sp>
        <p:nvSpPr>
          <p:cNvPr id="6" name="Text Box 23675"/>
          <p:cNvSpPr txBox="1"/>
          <p:nvPr/>
        </p:nvSpPr>
        <p:spPr>
          <a:xfrm>
            <a:off x="4669325" y="762000"/>
            <a:ext cx="1630369" cy="70658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Descriptor blocks</a:t>
            </a:r>
            <a:endParaRPr lang="en-US" sz="20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Text Box 23677"/>
          <p:cNvSpPr txBox="1"/>
          <p:nvPr/>
        </p:nvSpPr>
        <p:spPr>
          <a:xfrm>
            <a:off x="6711487" y="762000"/>
            <a:ext cx="1879916" cy="70658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Block normalization</a:t>
            </a:r>
            <a:endParaRPr lang="en-US" sz="2000">
              <a:effectLst/>
              <a:ea typeface="Calibri"/>
              <a:cs typeface="Times New Roman"/>
            </a:endParaRPr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>
          <a:xfrm>
            <a:off x="2166090" y="1115291"/>
            <a:ext cx="384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  <a:endCxn id="6" idx="1"/>
          </p:cNvCxnSpPr>
          <p:nvPr/>
        </p:nvCxnSpPr>
        <p:spPr>
          <a:xfrm>
            <a:off x="4231245" y="1115291"/>
            <a:ext cx="438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6299694" y="1115291"/>
            <a:ext cx="4117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196702" y="3562145"/>
            <a:ext cx="4565783" cy="3143455"/>
            <a:chOff x="2350955" y="2069895"/>
            <a:chExt cx="4565783" cy="3143455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9917099"/>
                </p:ext>
              </p:extLst>
            </p:nvPr>
          </p:nvGraphicFramePr>
          <p:xfrm>
            <a:off x="3465488" y="2069895"/>
            <a:ext cx="2435225" cy="1519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86" name="Document" r:id="rId3" imgW="2220799" imgH="1390338" progId="Word.Document.12">
                    <p:embed/>
                  </p:oleObj>
                </mc:Choice>
                <mc:Fallback>
                  <p:oleObj name="Document" r:id="rId3" imgW="2220799" imgH="1390338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65488" y="2069895"/>
                          <a:ext cx="2435225" cy="15192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5413295" y="3192815"/>
              <a:ext cx="467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prstClr val="black"/>
                  </a:solidFill>
                </a:rPr>
                <a:t>G</a:t>
              </a:r>
              <a:r>
                <a:rPr lang="en-US" sz="2400" baseline="-25000" dirty="0" err="1" smtClean="0">
                  <a:solidFill>
                    <a:prstClr val="black"/>
                  </a:solidFill>
                </a:rPr>
                <a:t>y</a:t>
              </a:r>
              <a:endParaRPr lang="en-US" sz="24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08557" y="3211747"/>
              <a:ext cx="464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prstClr val="black"/>
                  </a:solidFill>
                </a:rPr>
                <a:t>G</a:t>
              </a:r>
              <a:r>
                <a:rPr lang="en-US" sz="2400" baseline="-25000" dirty="0" err="1" smtClean="0">
                  <a:solidFill>
                    <a:prstClr val="black"/>
                  </a:solidFill>
                </a:rPr>
                <a:t>x</a:t>
              </a:r>
              <a:endParaRPr lang="en-US" sz="2400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4191000" y="3258165"/>
              <a:ext cx="457200" cy="3309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960693" y="3211747"/>
              <a:ext cx="686160" cy="4702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3358242"/>
                </p:ext>
              </p:extLst>
            </p:nvPr>
          </p:nvGraphicFramePr>
          <p:xfrm>
            <a:off x="2350955" y="3681951"/>
            <a:ext cx="2203450" cy="1471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87" name="Document" r:id="rId5" imgW="2586603" imgH="1501191" progId="Word.Document.12">
                    <p:embed/>
                  </p:oleObj>
                </mc:Choice>
                <mc:Fallback>
                  <p:oleObj name="Document" r:id="rId5" imgW="2586603" imgH="1501191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350955" y="3681951"/>
                          <a:ext cx="2203450" cy="14717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0725799"/>
                </p:ext>
              </p:extLst>
            </p:nvPr>
          </p:nvGraphicFramePr>
          <p:xfrm>
            <a:off x="4724400" y="3681951"/>
            <a:ext cx="2192338" cy="15313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88" name="Document" r:id="rId7" imgW="2882061" imgH="1722896" progId="Word.Document.12">
                    <p:embed/>
                  </p:oleObj>
                </mc:Choice>
                <mc:Fallback>
                  <p:oleObj name="Document" r:id="rId7" imgW="2882061" imgH="1722896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724400" y="3681951"/>
                          <a:ext cx="2192338" cy="15313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6526372" y="2936543"/>
            <a:ext cx="2171700" cy="1914821"/>
            <a:chOff x="3655785" y="4257379"/>
            <a:chExt cx="2171700" cy="1914821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4036785" y="4615542"/>
              <a:ext cx="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051299" y="5758542"/>
              <a:ext cx="150948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4051299" y="4619171"/>
              <a:ext cx="1509486" cy="11393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 25"/>
            <p:cNvSpPr/>
            <p:nvPr/>
          </p:nvSpPr>
          <p:spPr>
            <a:xfrm>
              <a:off x="4267200" y="5410200"/>
              <a:ext cx="359228" cy="7620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sym typeface="Symbol"/>
                </a:rPr>
                <a:t>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5785" y="443087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prstClr val="black"/>
                  </a:solidFill>
                </a:rPr>
                <a:t>G</a:t>
              </a:r>
              <a:r>
                <a:rPr lang="en-US" b="1" baseline="-25000" dirty="0" err="1" smtClean="0">
                  <a:solidFill>
                    <a:prstClr val="black"/>
                  </a:solidFill>
                </a:rPr>
                <a:t>y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17885" y="5773839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prstClr val="black"/>
                  </a:solidFill>
                </a:rPr>
                <a:t>G</a:t>
              </a:r>
              <a:r>
                <a:rPr lang="en-US" b="1" baseline="-25000" dirty="0" err="1">
                  <a:solidFill>
                    <a:prstClr val="black"/>
                  </a:solidFill>
                </a:rPr>
                <a:t>x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94085" y="4257379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</a:rPr>
                <a:t>G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954" y="2459392"/>
            <a:ext cx="8976645" cy="3870147"/>
            <a:chOff x="14954" y="2459392"/>
            <a:chExt cx="8976645" cy="3870147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14954" y="2459392"/>
              <a:ext cx="8976645" cy="38701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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"/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"/>
                <a:defRPr sz="2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"/>
                <a:defRPr sz="1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"/>
                <a:defRPr sz="1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Gradient computation</a:t>
              </a:r>
            </a:p>
            <a:p>
              <a:pPr lvl="1"/>
              <a:r>
                <a:rPr lang="en-US" b="1" dirty="0" smtClean="0"/>
                <a:t> </a:t>
              </a:r>
              <a:r>
                <a:rPr lang="en-US" dirty="0" err="1" smtClean="0"/>
                <a:t>G</a:t>
              </a:r>
              <a:r>
                <a:rPr lang="en-US" baseline="-25000" dirty="0" err="1" smtClean="0"/>
                <a:t>x</a:t>
              </a:r>
              <a:r>
                <a:rPr lang="en-US" dirty="0" smtClean="0"/>
                <a:t>=I</a:t>
              </a:r>
              <a:r>
                <a:rPr lang="en-US" dirty="0" smtClean="0">
                  <a:sym typeface="Symbol"/>
                </a:rPr>
                <a:t>[-1 0 1]</a:t>
              </a:r>
            </a:p>
            <a:p>
              <a:pPr lvl="1"/>
              <a:r>
                <a:rPr lang="en-US" dirty="0" smtClean="0"/>
                <a:t> </a:t>
              </a:r>
              <a:r>
                <a:rPr lang="en-US" dirty="0" err="1" smtClean="0"/>
                <a:t>G</a:t>
              </a:r>
              <a:r>
                <a:rPr lang="en-US" baseline="-25000" dirty="0" err="1" smtClean="0"/>
                <a:t>y</a:t>
              </a:r>
              <a:r>
                <a:rPr lang="en-US" dirty="0" smtClean="0"/>
                <a:t>=I</a:t>
              </a:r>
              <a:r>
                <a:rPr lang="en-US" dirty="0" smtClean="0">
                  <a:sym typeface="Symbol"/>
                </a:rPr>
                <a:t>[-1 0 1]</a:t>
              </a:r>
              <a:r>
                <a:rPr lang="en-US" baseline="30000" dirty="0" smtClean="0">
                  <a:sym typeface="Symbol"/>
                </a:rPr>
                <a:t>T</a:t>
              </a:r>
            </a:p>
            <a:p>
              <a:pPr lvl="1"/>
              <a:endParaRPr lang="en-US" b="1" baseline="30000" dirty="0" smtClean="0">
                <a:sym typeface="Symbol"/>
              </a:endParaRPr>
            </a:p>
            <a:p>
              <a:pPr lvl="1"/>
              <a:r>
                <a:rPr lang="en-US" dirty="0" smtClean="0">
                  <a:sym typeface="Symbol"/>
                </a:rPr>
                <a:t>Magnitude</a:t>
              </a:r>
            </a:p>
            <a:p>
              <a:pPr lvl="1"/>
              <a:endParaRPr lang="en-US" b="1" dirty="0" smtClean="0">
                <a:sym typeface="Symbol"/>
              </a:endParaRPr>
            </a:p>
            <a:p>
              <a:pPr lvl="1"/>
              <a:r>
                <a:rPr lang="en-US" altLang="zh-CN" dirty="0" smtClean="0">
                  <a:ea typeface="SimSun" pitchFamily="2" charset="-122"/>
                </a:rPr>
                <a:t>Angle</a:t>
              </a:r>
            </a:p>
            <a:p>
              <a:pPr lvl="1"/>
              <a:endParaRPr lang="en-US" b="1" dirty="0" smtClean="0">
                <a:ea typeface="SimSun" pitchFamily="2" charset="-122"/>
                <a:sym typeface="Symbol"/>
              </a:endParaRPr>
            </a:p>
            <a:p>
              <a:pPr lvl="1"/>
              <a:endParaRPr lang="en-US" b="1" dirty="0" smtClean="0">
                <a:ea typeface="SimSun" pitchFamily="2" charset="-122"/>
                <a:sym typeface="Symbol"/>
              </a:endParaRPr>
            </a:p>
            <a:p>
              <a:pPr lvl="1"/>
              <a:endParaRPr lang="en-US" b="1" dirty="0" smtClean="0">
                <a:ea typeface="SimSun" pitchFamily="2" charset="-122"/>
                <a:sym typeface="Symbol"/>
              </a:endParaRPr>
            </a:p>
            <a:p>
              <a:pPr lvl="1"/>
              <a:endParaRPr lang="en-US" b="1" dirty="0" smtClean="0">
                <a:sym typeface="Symbol"/>
              </a:endParaRPr>
            </a:p>
            <a:p>
              <a:pPr lvl="1"/>
              <a:endParaRPr lang="en-US" b="1" dirty="0" smtClean="0">
                <a:sym typeface="Symbol"/>
              </a:endParaRPr>
            </a:p>
            <a:p>
              <a:pPr lvl="1"/>
              <a:endParaRPr lang="en-US" b="1" dirty="0" smtClean="0"/>
            </a:p>
            <a:p>
              <a:endParaRPr lang="en-US" b="1" dirty="0" smtClean="0"/>
            </a:p>
            <a:p>
              <a:endParaRPr lang="en-US" b="1" dirty="0" smtClean="0"/>
            </a:p>
            <a:p>
              <a:endParaRPr lang="en-US" b="1" dirty="0" smtClean="0"/>
            </a:p>
            <a:p>
              <a:endParaRPr lang="en-US" dirty="0"/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3048207"/>
                </p:ext>
              </p:extLst>
            </p:nvPr>
          </p:nvGraphicFramePr>
          <p:xfrm>
            <a:off x="932167" y="4547215"/>
            <a:ext cx="12192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89" name="Equation" r:id="rId9" imgW="914400" imgH="304560" progId="Equation.DSMT4">
                    <p:embed/>
                  </p:oleObj>
                </mc:Choice>
                <mc:Fallback>
                  <p:oleObj name="Equation" r:id="rId9" imgW="914400" imgH="30456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2167" y="4547215"/>
                          <a:ext cx="12192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9984580"/>
                </p:ext>
              </p:extLst>
            </p:nvPr>
          </p:nvGraphicFramePr>
          <p:xfrm>
            <a:off x="779767" y="5379065"/>
            <a:ext cx="1609725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90" name="Equation" r:id="rId11" imgW="965160" imgH="457200" progId="Equation.DSMT4">
                    <p:embed/>
                  </p:oleObj>
                </mc:Choice>
                <mc:Fallback>
                  <p:oleObj name="Equation" r:id="rId11" imgW="965160" imgH="4572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767" y="5379065"/>
                          <a:ext cx="1609725" cy="76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8560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Computing HOG within </a:t>
            </a:r>
            <a:r>
              <a:rPr lang="en-US" b="1" dirty="0" smtClean="0"/>
              <a:t>a Region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Computing histogram of </a:t>
            </a:r>
            <a:r>
              <a:rPr lang="en-US" dirty="0"/>
              <a:t>gradient based on orientation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(Using unsigned of orientation (0-180</a:t>
            </a:r>
            <a:r>
              <a:rPr lang="en-US" baseline="30000" dirty="0" smtClean="0"/>
              <a:t>0</a:t>
            </a:r>
            <a:r>
              <a:rPr lang="en-US" dirty="0" smtClean="0"/>
              <a:t>) and 9 bins)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434958"/>
              </p:ext>
            </p:extLst>
          </p:nvPr>
        </p:nvGraphicFramePr>
        <p:xfrm>
          <a:off x="4792663" y="2671465"/>
          <a:ext cx="3679825" cy="1595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4" name="Document" r:id="rId3" imgW="3257244" imgH="1723616" progId="Word.Document.12">
                  <p:embed/>
                </p:oleObj>
              </mc:Choice>
              <mc:Fallback>
                <p:oleObj name="Document" r:id="rId3" imgW="3257244" imgH="17236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2663" y="2671465"/>
                        <a:ext cx="3679825" cy="1595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5280" y="2133600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Magnitude</a:t>
            </a:r>
            <a:endParaRPr lang="en-US" sz="2400" baseline="-25000" dirty="0">
              <a:solidFill>
                <a:prstClr val="black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005043"/>
              </p:ext>
            </p:extLst>
          </p:nvPr>
        </p:nvGraphicFramePr>
        <p:xfrm>
          <a:off x="554038" y="2667000"/>
          <a:ext cx="2947987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5" name="Document" r:id="rId5" imgW="2502187" imgH="1669629" progId="Word.Document.12">
                  <p:embed/>
                </p:oleObj>
              </mc:Choice>
              <mc:Fallback>
                <p:oleObj name="Document" r:id="rId5" imgW="2502187" imgH="16696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4038" y="2667000"/>
                        <a:ext cx="2947987" cy="155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93724" y="2190259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2000" dirty="0" smtClean="0">
                <a:solidFill>
                  <a:prstClr val="black"/>
                </a:solidFill>
                <a:latin typeface="Times New Roman" pitchFamily="18" charset="0"/>
              </a:rPr>
              <a:t>Angle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35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62400"/>
            <a:ext cx="32766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98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Computed HOG</a:t>
            </a:r>
            <a:endParaRPr lang="en-US" b="1" dirty="0">
              <a:latin typeface="Times New Roman"/>
              <a:ea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Calculation histogram of orientation </a:t>
            </a:r>
            <a:r>
              <a:rPr lang="en-US" sz="2400" dirty="0" smtClean="0"/>
              <a:t>gradient within </a:t>
            </a:r>
            <a:r>
              <a:rPr lang="en-US" sz="2400" dirty="0" smtClean="0"/>
              <a:t>cells</a:t>
            </a:r>
            <a:r>
              <a:rPr lang="en-US" sz="2400" dirty="0" smtClean="0"/>
              <a:t>, blocks.</a:t>
            </a:r>
          </a:p>
          <a:p>
            <a:r>
              <a:rPr lang="en-US" sz="2400" dirty="0" smtClean="0"/>
              <a:t>Accumulation features to construct HOG feature vector.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" r="9680" b="47118"/>
          <a:stretch/>
        </p:blipFill>
        <p:spPr bwMode="auto">
          <a:xfrm>
            <a:off x="228599" y="1665854"/>
            <a:ext cx="2401377" cy="244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038606" y="1600200"/>
            <a:ext cx="2407923" cy="2571511"/>
            <a:chOff x="3124200" y="2514601"/>
            <a:chExt cx="1524000" cy="1655064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156"/>
            <a:stretch/>
          </p:blipFill>
          <p:spPr bwMode="auto">
            <a:xfrm>
              <a:off x="3124200" y="2514601"/>
              <a:ext cx="1524000" cy="1655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3171825" y="3305480"/>
              <a:ext cx="171896" cy="180880"/>
              <a:chOff x="5493448" y="2438401"/>
              <a:chExt cx="275034" cy="259642"/>
            </a:xfrm>
          </p:grpSpPr>
          <p:sp>
            <p:nvSpPr>
              <p:cNvPr id="9" name="Rectangle 276"/>
              <p:cNvSpPr>
                <a:spLocks noChangeArrowheads="1"/>
              </p:cNvSpPr>
              <p:nvPr/>
            </p:nvSpPr>
            <p:spPr bwMode="auto">
              <a:xfrm>
                <a:off x="5493448" y="2438401"/>
                <a:ext cx="137517" cy="129980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Rectangle 282"/>
              <p:cNvSpPr>
                <a:spLocks noChangeArrowheads="1"/>
              </p:cNvSpPr>
              <p:nvPr/>
            </p:nvSpPr>
            <p:spPr bwMode="auto">
              <a:xfrm>
                <a:off x="5630965" y="2438401"/>
                <a:ext cx="137517" cy="129980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Rectangle 283"/>
              <p:cNvSpPr>
                <a:spLocks noChangeArrowheads="1"/>
              </p:cNvSpPr>
              <p:nvPr/>
            </p:nvSpPr>
            <p:spPr bwMode="auto">
              <a:xfrm>
                <a:off x="5493448" y="2568063"/>
                <a:ext cx="137517" cy="129980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Rectangle 284"/>
              <p:cNvSpPr>
                <a:spLocks noChangeArrowheads="1"/>
              </p:cNvSpPr>
              <p:nvPr/>
            </p:nvSpPr>
            <p:spPr bwMode="auto">
              <a:xfrm>
                <a:off x="5630965" y="2568063"/>
                <a:ext cx="137517" cy="129980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" name="Right Arrow 4"/>
          <p:cNvSpPr/>
          <p:nvPr/>
        </p:nvSpPr>
        <p:spPr>
          <a:xfrm>
            <a:off x="3048000" y="2767211"/>
            <a:ext cx="533400" cy="435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433690"/>
              </p:ext>
            </p:extLst>
          </p:nvPr>
        </p:nvGraphicFramePr>
        <p:xfrm>
          <a:off x="2838450" y="4281156"/>
          <a:ext cx="382428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2" name="Equation" r:id="rId5" imgW="2158920" imgH="279360" progId="Equation.DSMT4">
                  <p:embed/>
                </p:oleObj>
              </mc:Choice>
              <mc:Fallback>
                <p:oleObj name="Equation" r:id="rId5" imgW="2158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0" y="4281156"/>
                        <a:ext cx="3824288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113848" y="2833356"/>
            <a:ext cx="138863" cy="1439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99121" y="4339018"/>
            <a:ext cx="1012495" cy="385381"/>
          </a:xfrm>
          <a:prstGeom prst="rect">
            <a:avLst/>
          </a:prstGeom>
          <a:solidFill>
            <a:schemeClr val="accent3">
              <a:alpha val="3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Straight Arrow Connector 21"/>
          <p:cNvCxnSpPr>
            <a:stCxn id="19" idx="1"/>
            <a:endCxn id="25" idx="0"/>
          </p:cNvCxnSpPr>
          <p:nvPr/>
        </p:nvCxnSpPr>
        <p:spPr>
          <a:xfrm flipH="1">
            <a:off x="4005369" y="2905351"/>
            <a:ext cx="108479" cy="14336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514137"/>
              </p:ext>
            </p:extLst>
          </p:nvPr>
        </p:nvGraphicFramePr>
        <p:xfrm>
          <a:off x="2819400" y="4847316"/>
          <a:ext cx="22050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3" name="Equation" r:id="rId7" imgW="1244520" imgH="279360" progId="Equation.DSMT4">
                  <p:embed/>
                </p:oleObj>
              </mc:Choice>
              <mc:Fallback>
                <p:oleObj name="Equation" r:id="rId7" imgW="12445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847316"/>
                        <a:ext cx="2205038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52400" y="5347956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is the vector feature of image, 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400" i="1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is the vector feature of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30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-block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normalizing.</a:t>
            </a:r>
          </a:p>
        </p:txBody>
      </p:sp>
    </p:spTree>
    <p:extLst>
      <p:ext uri="{BB962C8B-B14F-4D97-AF65-F5344CB8AC3E}">
        <p14:creationId xmlns:p14="http://schemas.microsoft.com/office/powerpoint/2010/main" val="28292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Variable-size Blocks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with original HOG feature, this paper don’t fix size of block. The block size rangers from 12x12 to 128x64 with </a:t>
            </a:r>
            <a:r>
              <a:rPr lang="en-US" dirty="0" smtClean="0"/>
              <a:t>restrictive ratio between </a:t>
            </a:r>
            <a:r>
              <a:rPr lang="en-US" dirty="0" smtClean="0"/>
              <a:t>block width and height is (1:1), (1:2), and (2:1).</a:t>
            </a:r>
          </a:p>
          <a:p>
            <a:pPr lvl="1"/>
            <a:r>
              <a:rPr lang="en-US" dirty="0" smtClean="0"/>
              <a:t>Original HOG: </a:t>
            </a:r>
            <a:r>
              <a:rPr lang="en-US" dirty="0"/>
              <a:t>105 block (</a:t>
            </a:r>
            <a:r>
              <a:rPr lang="en-US" dirty="0" smtClean="0"/>
              <a:t>3,780 features).</a:t>
            </a:r>
          </a:p>
          <a:p>
            <a:pPr lvl="1"/>
            <a:r>
              <a:rPr lang="en-US" dirty="0" smtClean="0"/>
              <a:t>This paper: </a:t>
            </a:r>
            <a:r>
              <a:rPr lang="en-US" dirty="0" smtClean="0"/>
              <a:t>5,031 </a:t>
            </a:r>
            <a:r>
              <a:rPr lang="en-US" dirty="0"/>
              <a:t>block </a:t>
            </a:r>
            <a:r>
              <a:rPr lang="en-US" dirty="0" smtClean="0"/>
              <a:t>(181,116 </a:t>
            </a:r>
            <a:r>
              <a:rPr lang="en-US" dirty="0"/>
              <a:t>features).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2400" y="4648200"/>
            <a:ext cx="1981200" cy="1447800"/>
            <a:chOff x="1676400" y="2590800"/>
            <a:chExt cx="2819400" cy="1447800"/>
          </a:xfrm>
        </p:grpSpPr>
        <p:sp>
          <p:nvSpPr>
            <p:cNvPr id="4" name="Rectangle 3"/>
            <p:cNvSpPr/>
            <p:nvPr/>
          </p:nvSpPr>
          <p:spPr>
            <a:xfrm>
              <a:off x="1676400" y="2590800"/>
              <a:ext cx="2819400" cy="1447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4" idx="0"/>
              <a:endCxn id="4" idx="2"/>
            </p:cNvCxnSpPr>
            <p:nvPr/>
          </p:nvCxnSpPr>
          <p:spPr>
            <a:xfrm>
              <a:off x="3086100" y="2590800"/>
              <a:ext cx="0" cy="1447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4" idx="3"/>
              <a:endCxn id="4" idx="1"/>
            </p:cNvCxnSpPr>
            <p:nvPr/>
          </p:nvCxnSpPr>
          <p:spPr>
            <a:xfrm flipH="1">
              <a:off x="1676400" y="3314700"/>
              <a:ext cx="2819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438400" y="4648200"/>
            <a:ext cx="3962400" cy="1447800"/>
            <a:chOff x="1676400" y="2590800"/>
            <a:chExt cx="2819400" cy="1447800"/>
          </a:xfrm>
        </p:grpSpPr>
        <p:sp>
          <p:nvSpPr>
            <p:cNvPr id="12" name="Rectangle 11"/>
            <p:cNvSpPr/>
            <p:nvPr/>
          </p:nvSpPr>
          <p:spPr>
            <a:xfrm>
              <a:off x="1676400" y="2590800"/>
              <a:ext cx="2819400" cy="1447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12" idx="0"/>
              <a:endCxn id="12" idx="2"/>
            </p:cNvCxnSpPr>
            <p:nvPr/>
          </p:nvCxnSpPr>
          <p:spPr>
            <a:xfrm>
              <a:off x="3086100" y="2590800"/>
              <a:ext cx="0" cy="1447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2" idx="3"/>
              <a:endCxn id="12" idx="1"/>
            </p:cNvCxnSpPr>
            <p:nvPr/>
          </p:nvCxnSpPr>
          <p:spPr>
            <a:xfrm flipH="1">
              <a:off x="1676400" y="3314700"/>
              <a:ext cx="2819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781800" y="3124200"/>
            <a:ext cx="1981200" cy="2971800"/>
            <a:chOff x="1676400" y="2590800"/>
            <a:chExt cx="2819400" cy="1447800"/>
          </a:xfrm>
        </p:grpSpPr>
        <p:sp>
          <p:nvSpPr>
            <p:cNvPr id="16" name="Rectangle 15"/>
            <p:cNvSpPr/>
            <p:nvPr/>
          </p:nvSpPr>
          <p:spPr>
            <a:xfrm>
              <a:off x="1676400" y="2590800"/>
              <a:ext cx="2819400" cy="1447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>
            <a:xfrm>
              <a:off x="3086100" y="2590800"/>
              <a:ext cx="0" cy="1447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3"/>
              <a:endCxn id="16" idx="1"/>
            </p:cNvCxnSpPr>
            <p:nvPr/>
          </p:nvCxnSpPr>
          <p:spPr>
            <a:xfrm flipH="1">
              <a:off x="1676400" y="3314700"/>
              <a:ext cx="2819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52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Discretize Gradients into Bins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t="33766" r="33750" b="19480"/>
          <a:stretch/>
        </p:blipFill>
        <p:spPr bwMode="auto">
          <a:xfrm>
            <a:off x="914400" y="3057575"/>
            <a:ext cx="77931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33155" r="33755" b="16845"/>
          <a:stretch/>
        </p:blipFill>
        <p:spPr bwMode="auto">
          <a:xfrm>
            <a:off x="2991713" y="3026402"/>
            <a:ext cx="784513" cy="145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34670" r="33830" b="18627"/>
          <a:stretch/>
        </p:blipFill>
        <p:spPr bwMode="auto">
          <a:xfrm>
            <a:off x="4811856" y="609600"/>
            <a:ext cx="786245" cy="136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1" t="34581" r="33160" b="18717"/>
          <a:stretch/>
        </p:blipFill>
        <p:spPr bwMode="auto">
          <a:xfrm>
            <a:off x="5836230" y="1077191"/>
            <a:ext cx="770659" cy="136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0" t="34937" r="33681" b="19786"/>
          <a:stretch/>
        </p:blipFill>
        <p:spPr bwMode="auto">
          <a:xfrm>
            <a:off x="6674430" y="1600200"/>
            <a:ext cx="770659" cy="131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5" t="35027" r="33010" b="18984"/>
          <a:stretch/>
        </p:blipFill>
        <p:spPr bwMode="auto">
          <a:xfrm>
            <a:off x="7512630" y="2133600"/>
            <a:ext cx="778453" cy="134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2" t="34861" r="32549" b="19539"/>
          <a:stretch/>
        </p:blipFill>
        <p:spPr bwMode="auto">
          <a:xfrm>
            <a:off x="8340419" y="3090530"/>
            <a:ext cx="756462" cy="132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6" t="35385" r="32368" b="19380"/>
          <a:stretch/>
        </p:blipFill>
        <p:spPr bwMode="auto">
          <a:xfrm>
            <a:off x="7512630" y="4267200"/>
            <a:ext cx="785924" cy="131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5" t="34852" r="31529" b="18455"/>
          <a:stretch/>
        </p:blipFill>
        <p:spPr bwMode="auto">
          <a:xfrm>
            <a:off x="6606889" y="4621470"/>
            <a:ext cx="795670" cy="136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8" t="33631" r="34724" b="17257"/>
          <a:stretch/>
        </p:blipFill>
        <p:spPr bwMode="auto">
          <a:xfrm>
            <a:off x="5836230" y="4869906"/>
            <a:ext cx="685800" cy="143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0" t="34455" r="31520" b="20788"/>
          <a:stretch/>
        </p:blipFill>
        <p:spPr bwMode="auto">
          <a:xfrm>
            <a:off x="4846061" y="5237124"/>
            <a:ext cx="795771" cy="130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stCxn id="23555" idx="3"/>
            <a:endCxn id="23556" idx="1"/>
          </p:cNvCxnSpPr>
          <p:nvPr/>
        </p:nvCxnSpPr>
        <p:spPr>
          <a:xfrm>
            <a:off x="1693718" y="3743375"/>
            <a:ext cx="1297995" cy="11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42616" y="3389432"/>
            <a:ext cx="1449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Computing gradient</a:t>
            </a:r>
          </a:p>
        </p:txBody>
      </p:sp>
      <p:sp>
        <p:nvSpPr>
          <p:cNvPr id="19" name="TextBox 18"/>
          <p:cNvSpPr txBox="1"/>
          <p:nvPr/>
        </p:nvSpPr>
        <p:spPr>
          <a:xfrm rot="18333263">
            <a:off x="3395154" y="2433408"/>
            <a:ext cx="1999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bin layer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cxnSp>
        <p:nvCxnSpPr>
          <p:cNvPr id="20" name="Straight Arrow Connector 19"/>
          <p:cNvCxnSpPr>
            <a:stCxn id="23556" idx="3"/>
          </p:cNvCxnSpPr>
          <p:nvPr/>
        </p:nvCxnSpPr>
        <p:spPr>
          <a:xfrm flipV="1">
            <a:off x="3776226" y="1970810"/>
            <a:ext cx="1298004" cy="1784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3556" idx="3"/>
            <a:endCxn id="23558" idx="2"/>
          </p:cNvCxnSpPr>
          <p:nvPr/>
        </p:nvCxnSpPr>
        <p:spPr>
          <a:xfrm flipV="1">
            <a:off x="3776226" y="2438400"/>
            <a:ext cx="2445334" cy="1316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776226" y="2862937"/>
            <a:ext cx="2898204" cy="898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776226" y="3255335"/>
            <a:ext cx="3736404" cy="505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3561" idx="1"/>
          </p:cNvCxnSpPr>
          <p:nvPr/>
        </p:nvCxnSpPr>
        <p:spPr>
          <a:xfrm flipV="1">
            <a:off x="3776226" y="3755065"/>
            <a:ext cx="4564193" cy="6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776226" y="3761267"/>
            <a:ext cx="3736404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776226" y="3749220"/>
            <a:ext cx="3228498" cy="872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776226" y="3761267"/>
            <a:ext cx="2402904" cy="1108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776226" y="3761267"/>
            <a:ext cx="1401046" cy="14758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19337743">
            <a:off x="3920026" y="2716080"/>
            <a:ext cx="1972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bin layer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(21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16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23567" name="TextBox 23566"/>
          <p:cNvSpPr txBox="1"/>
          <p:nvPr/>
        </p:nvSpPr>
        <p:spPr>
          <a:xfrm>
            <a:off x="0" y="762000"/>
            <a:ext cx="4846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Discretization each pixel’s gradient magnitude into 9 bins based on their orientation.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2758229">
            <a:off x="3506693" y="4536902"/>
            <a:ext cx="2063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bin layer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(161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-180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305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“Integral Image”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1219200"/>
            <a:ext cx="8976645" cy="417494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There </a:t>
            </a:r>
            <a:r>
              <a:rPr lang="en-US" sz="2400" dirty="0"/>
              <a:t>are two steps to calculate </a:t>
            </a:r>
            <a:r>
              <a:rPr lang="en-US" sz="2400" dirty="0" smtClean="0"/>
              <a:t>sum </a:t>
            </a:r>
            <a:r>
              <a:rPr lang="en-US" sz="2400" dirty="0"/>
              <a:t>of </a:t>
            </a:r>
            <a:r>
              <a:rPr lang="en-US" sz="2400" dirty="0"/>
              <a:t>gradients </a:t>
            </a:r>
            <a:r>
              <a:rPr lang="en-US" sz="2400" dirty="0" smtClean="0"/>
              <a:t>with in a region </a:t>
            </a:r>
            <a:r>
              <a:rPr lang="en-US" sz="2400" dirty="0"/>
              <a:t>.</a:t>
            </a:r>
            <a:endParaRPr lang="en-US" sz="2400" dirty="0"/>
          </a:p>
          <a:p>
            <a:pPr marL="342900" lvl="1" indent="-342900"/>
            <a:r>
              <a:rPr lang="en-US" sz="2000" dirty="0" smtClean="0"/>
              <a:t>Creation the </a:t>
            </a:r>
            <a:r>
              <a:rPr lang="en-US" sz="2000" dirty="0" smtClean="0"/>
              <a:t>SAT table. </a:t>
            </a:r>
            <a:endParaRPr lang="en-US" sz="2000" dirty="0" smtClean="0"/>
          </a:p>
          <a:p>
            <a:pPr marL="342900" lvl="1" indent="-342900"/>
            <a:endParaRPr lang="en-US" dirty="0"/>
          </a:p>
          <a:p>
            <a:pPr marL="342900" lvl="1" indent="-342900"/>
            <a:endParaRPr lang="en-US" dirty="0" smtClean="0"/>
          </a:p>
          <a:p>
            <a:pPr marL="342900" lvl="1" indent="-342900"/>
            <a:endParaRPr lang="en-US" dirty="0"/>
          </a:p>
          <a:p>
            <a:pPr marL="342900" lvl="1" indent="-342900"/>
            <a:r>
              <a:rPr lang="en-US" sz="2000" dirty="0" smtClean="0"/>
              <a:t>Calculation a histogram bin of gradient </a:t>
            </a:r>
            <a:r>
              <a:rPr lang="vi-VN" sz="2000" dirty="0" smtClean="0"/>
              <a:t>within </a:t>
            </a:r>
            <a:r>
              <a:rPr lang="vi-VN" sz="2000" dirty="0"/>
              <a:t>a </a:t>
            </a:r>
            <a:r>
              <a:rPr lang="en-US" sz="2000" dirty="0" smtClean="0"/>
              <a:t>region </a:t>
            </a:r>
            <a:r>
              <a:rPr lang="vi-VN" sz="2000" dirty="0" smtClean="0"/>
              <a:t>(x,y,w,h) based </a:t>
            </a:r>
            <a:r>
              <a:rPr lang="vi-VN" sz="2000" dirty="0"/>
              <a:t>on </a:t>
            </a:r>
            <a:r>
              <a:rPr lang="en-US" sz="2000" dirty="0" smtClean="0"/>
              <a:t>SAT</a:t>
            </a:r>
          </a:p>
          <a:p>
            <a:pPr marL="0" lvl="1" indent="0">
              <a:buNone/>
            </a:pPr>
            <a:r>
              <a:rPr lang="en-US" sz="2000" dirty="0" smtClean="0"/>
              <a:t>S(</a:t>
            </a:r>
            <a:r>
              <a:rPr lang="en-US" sz="2000" dirty="0" err="1" smtClean="0"/>
              <a:t>x,y,w,h</a:t>
            </a:r>
            <a:r>
              <a:rPr lang="en-US" sz="2000" dirty="0" smtClean="0"/>
              <a:t>)= SAT(x+w-1,y+h-1)-SAT(x-1,y+h-1)</a:t>
            </a:r>
          </a:p>
          <a:p>
            <a:pPr marL="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SAT(x+w-1,y-1)+SAT(x-1,y-1</a:t>
            </a:r>
            <a:r>
              <a:rPr lang="en-US" sz="2000" dirty="0"/>
              <a:t>)</a:t>
            </a:r>
          </a:p>
          <a:p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720725" y="2057400"/>
            <a:ext cx="6172200" cy="1246188"/>
            <a:chOff x="720725" y="3220112"/>
            <a:chExt cx="6172200" cy="1246188"/>
          </a:xfrm>
        </p:grpSpPr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3288007"/>
                </p:ext>
              </p:extLst>
            </p:nvPr>
          </p:nvGraphicFramePr>
          <p:xfrm>
            <a:off x="720725" y="3220112"/>
            <a:ext cx="2600325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38" name="Equation" r:id="rId4" imgW="1549080" imgH="457200" progId="Equation.DSMT4">
                    <p:embed/>
                  </p:oleObj>
                </mc:Choice>
                <mc:Fallback>
                  <p:oleObj name="Equation" r:id="rId4" imgW="154908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725" y="3220112"/>
                          <a:ext cx="2600325" cy="768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5353010"/>
                </p:ext>
              </p:extLst>
            </p:nvPr>
          </p:nvGraphicFramePr>
          <p:xfrm>
            <a:off x="773113" y="4115462"/>
            <a:ext cx="6119812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39" name="Equation" r:id="rId6" imgW="3530520" imgH="203040" progId="Equation.DSMT4">
                    <p:embed/>
                  </p:oleObj>
                </mc:Choice>
                <mc:Fallback>
                  <p:oleObj name="Equation" r:id="rId6" imgW="35305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3113" y="4115462"/>
                          <a:ext cx="6119812" cy="350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5575155" y="4165422"/>
            <a:ext cx="3587895" cy="1288872"/>
            <a:chOff x="5575155" y="5079822"/>
            <a:chExt cx="3587895" cy="1288872"/>
          </a:xfrm>
        </p:grpSpPr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3062031"/>
                </p:ext>
              </p:extLst>
            </p:nvPr>
          </p:nvGraphicFramePr>
          <p:xfrm>
            <a:off x="6858000" y="5139969"/>
            <a:ext cx="1695450" cy="1228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40" name="Document" r:id="rId8" imgW="1697564" imgH="1228584" progId="Word.Document.12">
                    <p:embed/>
                  </p:oleObj>
                </mc:Choice>
                <mc:Fallback>
                  <p:oleObj name="Document" r:id="rId8" imgW="1697564" imgH="1228584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858000" y="5139969"/>
                          <a:ext cx="1695450" cy="1228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TextBox 49"/>
            <p:cNvSpPr txBox="1"/>
            <p:nvPr/>
          </p:nvSpPr>
          <p:spPr>
            <a:xfrm>
              <a:off x="7885136" y="5898972"/>
              <a:ext cx="127791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050" dirty="0" smtClean="0">
                  <a:solidFill>
                    <a:prstClr val="black"/>
                  </a:solidFill>
                </a:rPr>
                <a:t>SAT(x+w-1,y+h-1)</a:t>
              </a:r>
              <a:endParaRPr lang="en-US" sz="1050" dirty="0">
                <a:solidFill>
                  <a:prstClr val="black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866086" y="5079822"/>
              <a:ext cx="112402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050" dirty="0" smtClean="0">
                  <a:solidFill>
                    <a:prstClr val="black"/>
                  </a:solidFill>
                </a:rPr>
                <a:t>SAT(x+w-1,y-1)</a:t>
              </a:r>
              <a:endParaRPr lang="en-US" sz="1050" dirty="0">
                <a:solidFill>
                  <a:prstClr val="black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57038" y="5092480"/>
              <a:ext cx="94769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050" dirty="0" smtClean="0">
                  <a:solidFill>
                    <a:prstClr val="black"/>
                  </a:solidFill>
                </a:rPr>
                <a:t>SAT(x-1,y-1)</a:t>
              </a:r>
              <a:endParaRPr lang="en-US" sz="1050" dirty="0">
                <a:solidFill>
                  <a:prstClr val="black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575155" y="5911630"/>
              <a:ext cx="110158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050" dirty="0" smtClean="0">
                  <a:solidFill>
                    <a:prstClr val="black"/>
                  </a:solidFill>
                </a:rPr>
                <a:t>SAT(x-1,y+h-1)</a:t>
              </a:r>
              <a:endParaRPr lang="en-US" sz="1050" dirty="0">
                <a:solidFill>
                  <a:prstClr val="black"/>
                </a:solidFill>
              </a:endParaRPr>
            </a:p>
          </p:txBody>
        </p:sp>
        <p:cxnSp>
          <p:nvCxnSpPr>
            <p:cNvPr id="56" name="Straight Arrow Connector 55"/>
            <p:cNvCxnSpPr>
              <a:stCxn id="53" idx="3"/>
            </p:cNvCxnSpPr>
            <p:nvPr/>
          </p:nvCxnSpPr>
          <p:spPr>
            <a:xfrm>
              <a:off x="6704733" y="5219438"/>
              <a:ext cx="381867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>
              <a:off x="7620867" y="5276588"/>
              <a:ext cx="532533" cy="474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 flipV="1">
              <a:off x="7618870" y="5965269"/>
              <a:ext cx="382130" cy="606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4" idx="3"/>
            </p:cNvCxnSpPr>
            <p:nvPr/>
          </p:nvCxnSpPr>
          <p:spPr>
            <a:xfrm flipV="1">
              <a:off x="6676739" y="5965270"/>
              <a:ext cx="409861" cy="733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41176" y="609601"/>
            <a:ext cx="8976645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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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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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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Using “Integral </a:t>
            </a:r>
            <a:r>
              <a:rPr lang="en-US" dirty="0" smtClean="0">
                <a:solidFill>
                  <a:prstClr val="black"/>
                </a:solidFill>
              </a:rPr>
              <a:t>image</a:t>
            </a:r>
            <a:r>
              <a:rPr lang="en-US" dirty="0" smtClean="0">
                <a:solidFill>
                  <a:prstClr val="black"/>
                </a:solidFill>
              </a:rPr>
              <a:t>” </a:t>
            </a:r>
            <a:r>
              <a:rPr lang="en-US" dirty="0" smtClean="0">
                <a:solidFill>
                  <a:prstClr val="black"/>
                </a:solidFill>
              </a:rPr>
              <a:t>method for rapid compute HOG</a:t>
            </a:r>
            <a:endParaRPr lang="en-US" dirty="0" smtClean="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81800" y="1863369"/>
            <a:ext cx="1609725" cy="1192629"/>
            <a:chOff x="6781800" y="2777769"/>
            <a:chExt cx="1609725" cy="1192629"/>
          </a:xfrm>
        </p:grpSpPr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8909007"/>
                </p:ext>
              </p:extLst>
            </p:nvPr>
          </p:nvGraphicFramePr>
          <p:xfrm>
            <a:off x="6781800" y="2777769"/>
            <a:ext cx="1609725" cy="1009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41" name="Document" r:id="rId10" imgW="1619423" imgH="1009552" progId="Word.Document.12">
                    <p:embed/>
                  </p:oleObj>
                </mc:Choice>
                <mc:Fallback>
                  <p:oleObj name="Document" r:id="rId10" imgW="1619423" imgH="1009552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781800" y="2777769"/>
                          <a:ext cx="1609725" cy="1009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7058355" y="3716482"/>
              <a:ext cx="70724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050" dirty="0" smtClean="0">
                  <a:solidFill>
                    <a:prstClr val="black"/>
                  </a:solidFill>
                </a:rPr>
                <a:t>SAT(x,y)</a:t>
              </a:r>
              <a:endParaRPr lang="en-US" sz="1050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167355" y="5562600"/>
            <a:ext cx="8976645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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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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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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=&gt; HOG within cell(</a:t>
            </a:r>
            <a:r>
              <a:rPr lang="en-US" sz="2000" dirty="0" err="1" smtClean="0">
                <a:solidFill>
                  <a:prstClr val="black"/>
                </a:solidFill>
              </a:rPr>
              <a:t>x,y,w,h</a:t>
            </a:r>
            <a:r>
              <a:rPr lang="en-US" sz="2000" dirty="0" smtClean="0">
                <a:solidFill>
                  <a:prstClr val="black"/>
                </a:solidFill>
              </a:rPr>
              <a:t>), we compute S(</a:t>
            </a:r>
            <a:r>
              <a:rPr lang="en-US" sz="2000" dirty="0" err="1" smtClean="0">
                <a:solidFill>
                  <a:prstClr val="black"/>
                </a:solidFill>
              </a:rPr>
              <a:t>x,y,w,y</a:t>
            </a:r>
            <a:r>
              <a:rPr lang="en-US" sz="2000" dirty="0" smtClean="0">
                <a:solidFill>
                  <a:prstClr val="black"/>
                </a:solidFill>
              </a:rPr>
              <a:t>) of 9 bin layers, respectively.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slab2006-Eng">
  <a:themeElements>
    <a:clrScheme name="1_islab2006-Eng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islab2006-Eng">
      <a:majorFont>
        <a:latin typeface="Arial Narrow"/>
        <a:ea typeface="굴림"/>
        <a:cs typeface=""/>
      </a:majorFont>
      <a:minorFont>
        <a:latin typeface="Arial Narrow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islab2006-Eng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lab2006-Eng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lab2006-Eng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28811</TotalTime>
  <Words>648</Words>
  <Application>Microsoft Office PowerPoint</Application>
  <PresentationFormat>On-screen Show (4:3)</PresentationFormat>
  <Paragraphs>115</Paragraphs>
  <Slides>21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Office Theme</vt:lpstr>
      <vt:lpstr>2_Office Theme</vt:lpstr>
      <vt:lpstr>2_islab2006-Eng</vt:lpstr>
      <vt:lpstr>Document</vt:lpstr>
      <vt:lpstr>Equation</vt:lpstr>
      <vt:lpstr>MathType 6.0 Equation</vt:lpstr>
      <vt:lpstr>Microsoft Word Document</vt:lpstr>
      <vt:lpstr>FAST HUMAN DETECTING USING A CASCADE OF HISTOGRAM OF ORIENTED GRADIENTS  Qiang Zhu, Shai Avidan, Mei-Chen Yeh, and Kwang- Ting Cheng In: Computer vision and Pattern Recognition-CVPR’2006 </vt:lpstr>
      <vt:lpstr>Outline</vt:lpstr>
      <vt:lpstr>Introduction </vt:lpstr>
      <vt:lpstr>Histogram of Oriented Gradients</vt:lpstr>
      <vt:lpstr>Computing HOG within a Region</vt:lpstr>
      <vt:lpstr>Computed HOG</vt:lpstr>
      <vt:lpstr>Variable-size Blocks</vt:lpstr>
      <vt:lpstr>Discretize Gradients into Bins</vt:lpstr>
      <vt:lpstr>“Integral Image” Method</vt:lpstr>
      <vt:lpstr>Training the Cascade </vt:lpstr>
      <vt:lpstr>Training the Cascade </vt:lpstr>
      <vt:lpstr>Experiments</vt:lpstr>
      <vt:lpstr>Experiments</vt:lpstr>
      <vt:lpstr>Experiments</vt:lpstr>
      <vt:lpstr>Experiments</vt:lpstr>
      <vt:lpstr>Experiments</vt:lpstr>
      <vt:lpstr>Experiments</vt:lpstr>
      <vt:lpstr>Conclusions </vt:lpstr>
      <vt:lpstr>Thank YOU for listening!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hoangdung</dc:creator>
  <cp:lastModifiedBy>Microsoft</cp:lastModifiedBy>
  <cp:revision>544</cp:revision>
  <cp:lastPrinted>2012-04-27T15:48:37Z</cp:lastPrinted>
  <dcterms:created xsi:type="dcterms:W3CDTF">2011-10-10T10:49:20Z</dcterms:created>
  <dcterms:modified xsi:type="dcterms:W3CDTF">2012-04-27T15:49:48Z</dcterms:modified>
</cp:coreProperties>
</file>