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58" r:id="rId4"/>
    <p:sldId id="285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66" r:id="rId13"/>
    <p:sldId id="267" r:id="rId14"/>
    <p:sldId id="272" r:id="rId15"/>
    <p:sldId id="273" r:id="rId16"/>
    <p:sldId id="274" r:id="rId17"/>
    <p:sldId id="276" r:id="rId18"/>
    <p:sldId id="277" r:id="rId19"/>
    <p:sldId id="279" r:id="rId20"/>
    <p:sldId id="278" r:id="rId21"/>
    <p:sldId id="281" r:id="rId22"/>
    <p:sldId id="283" r:id="rId23"/>
    <p:sldId id="284" r:id="rId24"/>
    <p:sldId id="282" r:id="rId25"/>
  </p:sldIdLst>
  <p:sldSz cx="9144000" cy="6858000" type="screen4x3"/>
  <p:notesSz cx="7010400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6" autoAdjust="0"/>
    <p:restoredTop sz="82924" autoAdjust="0"/>
  </p:normalViewPr>
  <p:slideViewPr>
    <p:cSldViewPr>
      <p:cViewPr varScale="1">
        <p:scale>
          <a:sx n="90" d="100"/>
          <a:sy n="90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>
              <a:defRPr sz="1200"/>
            </a:lvl1pPr>
          </a:lstStyle>
          <a:p>
            <a:fld id="{DB0A7CDB-2759-400E-B32D-EC97B91EFF9A}" type="datetimeFigureOut">
              <a:rPr lang="en-US" smtClean="0"/>
              <a:t>11/4/2011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7192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>
              <a:defRPr sz="1200"/>
            </a:lvl1pPr>
          </a:lstStyle>
          <a:p>
            <a:fld id="{BFCDB266-6D7C-4730-BAE1-D42874653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990F5C-4D61-480F-BE8D-1CDD0A59A900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7" tIns="46429" rIns="92857" bIns="4642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9398"/>
            <a:ext cx="5608320" cy="4158377"/>
          </a:xfrm>
          <a:prstGeom prst="rect">
            <a:avLst/>
          </a:prstGeom>
        </p:spPr>
        <p:txBody>
          <a:bodyPr vert="horz" lIns="92857" tIns="46429" rIns="92857" bIns="4642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7192"/>
            <a:ext cx="3037840" cy="462042"/>
          </a:xfrm>
          <a:prstGeom prst="rect">
            <a:avLst/>
          </a:prstGeom>
        </p:spPr>
        <p:txBody>
          <a:bodyPr vert="horz" lIns="92857" tIns="46429" rIns="92857" bIns="46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59F5BA-E6AD-485D-BDF6-53E532B23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4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defTabSz="928573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9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9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0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14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45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21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0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9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3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88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8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8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2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89BF5D-B243-4EEC-B56F-41FB53AF17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9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59F5BA-E6AD-485D-BDF6-53E532B232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i="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CB469-80C0-425C-847D-D6C206BA9F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gray">
          <a:xfrm>
            <a:off x="0" y="2971800"/>
            <a:ext cx="9144000" cy="46038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pic>
        <p:nvPicPr>
          <p:cNvPr id="5" name="Picture 8" descr="symbolmark01"/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17399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594360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E84185-6B43-4965-9020-BEA71EE82A05}" type="datetimeFigureOut">
              <a:rPr lang="en-US"/>
              <a:pPr>
                <a:defRPr/>
              </a:pPr>
              <a:t>11/4/2011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4BE1-998F-4155-B584-60C569024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gray">
          <a:xfrm>
            <a:off x="0" y="534988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152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758F60-4211-443A-9611-EC56C9C3E332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41F8-ED6D-42AA-AED8-D5C98B8B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31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458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477000"/>
            <a:ext cx="2133600" cy="365125"/>
          </a:xfrm>
          <a:prstGeom prst="rect">
            <a:avLst/>
          </a:prstGeom>
        </p:spPr>
        <p:txBody>
          <a:bodyPr/>
          <a:lstStyle/>
          <a:p>
            <a:fld id="{7FC1D3E7-A484-4437-8B11-C38E2E935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925" y="0"/>
            <a:ext cx="9032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025" y="635000"/>
            <a:ext cx="899477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448425"/>
            <a:ext cx="101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CBC2A1-9766-46E6-900E-CB8EFA5C23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6804025" y="6502400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13" descr="logotype02"/>
          <p:cNvPicPr>
            <a:picLocks noChangeAspect="1" noChangeArrowheads="1"/>
          </p:cNvPicPr>
          <p:nvPr userDrawn="1"/>
        </p:nvPicPr>
        <p:blipFill>
          <a:blip r:embed="rId6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8" y="6597650"/>
            <a:ext cx="23050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1" descr="logo"/>
          <p:cNvPicPr>
            <a:picLocks noChangeAspect="1" noChangeArrowheads="1"/>
          </p:cNvPicPr>
          <p:nvPr userDrawn="1"/>
        </p:nvPicPr>
        <p:blipFill>
          <a:blip r:embed="rId7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5" y="6453188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 userDrawn="1"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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"/>
        <a:defRPr sz="2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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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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Recognizing Human actions from</a:t>
            </a:r>
            <a:br>
              <a:rPr lang="en-US" dirty="0" smtClean="0"/>
            </a:br>
            <a:r>
              <a:rPr lang="en-US" dirty="0" smtClean="0"/>
              <a:t>Still Images with Latent Poses </a:t>
            </a:r>
            <a:br>
              <a:rPr lang="en-US" dirty="0" smtClean="0"/>
            </a:br>
            <a:r>
              <a:rPr lang="en-US" sz="1400" dirty="0" smtClean="0"/>
              <a:t>Authors: </a:t>
            </a:r>
            <a:r>
              <a:rPr lang="en-US" sz="1400" dirty="0" err="1" smtClean="0"/>
              <a:t>Weilong</a:t>
            </a:r>
            <a:r>
              <a:rPr lang="en-US" sz="1400" dirty="0" smtClean="0"/>
              <a:t> Yang, Yang Wang, and Greg Mori</a:t>
            </a:r>
            <a:br>
              <a:rPr lang="en-US" sz="1400" dirty="0" smtClean="0"/>
            </a:br>
            <a:r>
              <a:rPr lang="en-US" sz="1400" i="1" dirty="0" smtClean="0"/>
              <a:t>Simon Fraser University, Burnaby, BC, Canada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000" dirty="0" smtClean="0"/>
              <a:t>In: IEEE Conference Computer Vision and Pattern Recognition (CVPR), 2010</a:t>
            </a:r>
            <a:endParaRPr lang="en-US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Presenter: Hoang, Van Dung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dungvanhoang@islab.ulsan.ac.kr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November 05, 2011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ko-KR" altLang="en-US" sz="240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formulation (cont.)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2713" y="609600"/>
            <a:ext cx="8994775" cy="5613400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</a:t>
            </a:r>
            <a:r>
              <a:rPr lang="en-US" baseline="30000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(</a:t>
            </a:r>
            <a:r>
              <a:rPr lang="en-US" i="1" dirty="0" smtClean="0">
                <a:sym typeface="Symbol" pitchFamily="18" charset="2"/>
              </a:rPr>
              <a:t>I,L,Y</a:t>
            </a:r>
            <a:r>
              <a:rPr lang="en-US" dirty="0" smtClean="0">
                <a:sym typeface="Symbol" pitchFamily="18" charset="2"/>
              </a:rPr>
              <a:t>) is defined as</a:t>
            </a: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Parameters </a:t>
            </a:r>
            <a:r>
              <a:rPr lang="en-US" dirty="0">
                <a:sym typeface="Symbol"/>
              </a:rPr>
              <a:t></a:t>
            </a:r>
            <a:r>
              <a:rPr lang="en-US" dirty="0" smtClean="0">
                <a:sym typeface="Symbol" pitchFamily="18" charset="2"/>
              </a:rPr>
              <a:t> are the concatenation of the parameters in all the factors. That is </a:t>
            </a:r>
            <a:r>
              <a:rPr lang="en-US" dirty="0">
                <a:sym typeface="Symbol"/>
              </a:rPr>
              <a:t> </a:t>
            </a:r>
            <a:r>
              <a:rPr lang="en-US" dirty="0" smtClean="0">
                <a:sym typeface="Symbol" pitchFamily="18" charset="2"/>
              </a:rPr>
              <a:t>={</a:t>
            </a:r>
            <a:r>
              <a:rPr lang="en-US" i="1" dirty="0" smtClean="0">
                <a:sym typeface="Symbol" pitchFamily="18" charset="2"/>
              </a:rPr>
              <a:t></a:t>
            </a:r>
            <a:r>
              <a:rPr lang="en-US" i="1" baseline="-25000" dirty="0" smtClean="0">
                <a:sym typeface="Symbol" pitchFamily="18" charset="2"/>
              </a:rPr>
              <a:t>j</a:t>
            </a:r>
            <a:r>
              <a:rPr lang="en-US" dirty="0" smtClean="0">
                <a:sym typeface="Symbol" pitchFamily="18" charset="2"/>
              </a:rPr>
              <a:t>: </a:t>
            </a:r>
            <a:r>
              <a:rPr lang="en-US" i="1" dirty="0" smtClean="0">
                <a:sym typeface="Symbol" pitchFamily="18" charset="2"/>
              </a:rPr>
              <a:t>j </a:t>
            </a:r>
            <a:r>
              <a:rPr lang="en-US" dirty="0" smtClean="0">
                <a:sym typeface="Symbol" pitchFamily="18" charset="2"/>
              </a:rPr>
              <a:t> </a:t>
            </a:r>
            <a:r>
              <a:rPr lang="en-US" i="1" dirty="0" smtClean="0">
                <a:sym typeface="Symbol" pitchFamily="18" charset="2"/>
              </a:rPr>
              <a:t>V</a:t>
            </a:r>
            <a:r>
              <a:rPr lang="en-US" dirty="0" smtClean="0">
                <a:sym typeface="Symbol" pitchFamily="18" charset="2"/>
              </a:rPr>
              <a:t>}  {</a:t>
            </a:r>
            <a:r>
              <a:rPr lang="en-US" i="1" dirty="0" smtClean="0">
                <a:sym typeface="Symbol" pitchFamily="18" charset="2"/>
              </a:rPr>
              <a:t></a:t>
            </a:r>
            <a:r>
              <a:rPr lang="en-US" i="1" baseline="-25000" dirty="0" err="1" smtClean="0">
                <a:sym typeface="Symbol" pitchFamily="18" charset="2"/>
              </a:rPr>
              <a:t>j,k</a:t>
            </a:r>
            <a:r>
              <a:rPr lang="en-US" dirty="0" smtClean="0">
                <a:sym typeface="Symbol" pitchFamily="18" charset="2"/>
              </a:rPr>
              <a:t>:(</a:t>
            </a:r>
            <a:r>
              <a:rPr lang="en-US" i="1" dirty="0" smtClean="0">
                <a:sym typeface="Wingdings" pitchFamily="2" charset="2"/>
              </a:rPr>
              <a:t>j, k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dirty="0" smtClean="0">
                <a:sym typeface="Symbol" pitchFamily="18" charset="2"/>
              </a:rPr>
              <a:t>  </a:t>
            </a:r>
            <a:r>
              <a:rPr lang="en-US" i="1" dirty="0" smtClean="0">
                <a:sym typeface="Symbol" pitchFamily="18" charset="2"/>
              </a:rPr>
              <a:t>E</a:t>
            </a:r>
            <a:r>
              <a:rPr lang="en-US" dirty="0" smtClean="0">
                <a:sym typeface="Symbol" pitchFamily="18" charset="2"/>
              </a:rPr>
              <a:t>}  {}</a:t>
            </a:r>
            <a:endParaRPr lang="en-US" dirty="0" smtClean="0"/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152400" y="1219200"/>
            <a:ext cx="8457445" cy="620713"/>
            <a:chOff x="152400" y="1847813"/>
            <a:chExt cx="8457384" cy="621067"/>
          </a:xfrm>
        </p:grpSpPr>
        <p:pic>
          <p:nvPicPr>
            <p:cNvPr id="1536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887343"/>
              <a:ext cx="3200400" cy="580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7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07"/>
            <a:stretch/>
          </p:blipFill>
          <p:spPr bwMode="auto">
            <a:xfrm>
              <a:off x="3392424" y="1847813"/>
              <a:ext cx="5217360" cy="62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ounded Rectangular Callout 4"/>
          <p:cNvSpPr/>
          <p:nvPr/>
        </p:nvSpPr>
        <p:spPr>
          <a:xfrm>
            <a:off x="457200" y="2162175"/>
            <a:ext cx="1981200" cy="838200"/>
          </a:xfrm>
          <a:prstGeom prst="wedgeRoundRectCallout">
            <a:avLst>
              <a:gd name="adj1" fmla="val 53343"/>
              <a:gd name="adj2" fmla="val -11934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Part appearance potential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640013" y="2447925"/>
            <a:ext cx="1981200" cy="523875"/>
          </a:xfrm>
          <a:prstGeom prst="wedgeRoundRectCallout">
            <a:avLst>
              <a:gd name="adj1" fmla="val 47805"/>
              <a:gd name="adj2" fmla="val -20921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Pairwise potential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876800" y="2290763"/>
            <a:ext cx="1981200" cy="571500"/>
          </a:xfrm>
          <a:prstGeom prst="wedgeRoundRectCallout">
            <a:avLst>
              <a:gd name="adj1" fmla="val 30266"/>
              <a:gd name="adj2" fmla="val -1891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Root location potential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973888" y="2162175"/>
            <a:ext cx="1981200" cy="571500"/>
          </a:xfrm>
          <a:prstGeom prst="wedgeRoundRectCallout">
            <a:avLst>
              <a:gd name="adj1" fmla="val 14574"/>
              <a:gd name="adj2" fmla="val -1475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Global action potential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formulation (cont.)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/>
              <a:t>Part appearance potential</a:t>
            </a:r>
            <a:r>
              <a:rPr lang="en-US" b="1" dirty="0" smtClean="0"/>
              <a:t>                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Where:</a:t>
            </a:r>
          </a:p>
          <a:p>
            <a:pPr lvl="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)) denote the feature vector extracted from the patch defined by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jab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represents a template for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j-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part, if the action label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and the chosen poselet for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j-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part is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8"/>
          <a:stretch/>
        </p:blipFill>
        <p:spPr bwMode="auto">
          <a:xfrm>
            <a:off x="476250" y="1381125"/>
            <a:ext cx="449655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9726" y="2895600"/>
                <a:ext cx="2529602" cy="575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</m:t>
                      </m:r>
                      <m:r>
                        <a:rPr lang="en-US" b="0" i="1" baseline="-25000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26" y="2895600"/>
                <a:ext cx="2529602" cy="5750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formulation (cont.)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4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025" y="635000"/>
                <a:ext cx="8918575" cy="5613400"/>
              </a:xfrm>
            </p:spPr>
            <p:txBody>
              <a:bodyPr/>
              <a:lstStyle/>
              <a:p>
                <a:r>
                  <a:rPr lang="en-US" b="1" dirty="0"/>
                  <a:t>Pairwise potential</a:t>
                </a:r>
                <a:endParaRPr lang="en-US" b="1" i="1" dirty="0">
                  <a:latin typeface="Cambria Math"/>
                  <a:ea typeface="Cambria Math"/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Where</a:t>
                </a:r>
              </a:p>
              <a:p>
                <a:pPr lvl="2"/>
                <a:r>
                  <a:rPr lang="en-US" dirty="0" smtClean="0"/>
                  <a:t>bin(</a:t>
                </a:r>
                <a:r>
                  <a:rPr lang="en-US" i="1" dirty="0" err="1" smtClean="0"/>
                  <a:t>l</a:t>
                </a:r>
                <a:r>
                  <a:rPr lang="en-US" i="1" baseline="-25000" dirty="0" err="1" smtClean="0"/>
                  <a:t>j</a:t>
                </a:r>
                <a:r>
                  <a:rPr lang="en-US" i="1" dirty="0" smtClean="0"/>
                  <a:t>- </a:t>
                </a:r>
                <a:r>
                  <a:rPr lang="en-US" i="1" dirty="0" err="1" smtClean="0"/>
                  <a:t>l</a:t>
                </a:r>
                <a:r>
                  <a:rPr lang="en-US" i="1" baseline="-25000" dirty="0" err="1" smtClean="0"/>
                  <a:t>k</a:t>
                </a:r>
                <a:r>
                  <a:rPr lang="en-US" dirty="0"/>
                  <a:t>) is a feature vector that bins the relative location of the </a:t>
                </a:r>
                <a:r>
                  <a:rPr lang="en-US" i="1" dirty="0"/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and </a:t>
                </a:r>
                <a:r>
                  <a:rPr lang="en-US" i="1" dirty="0"/>
                  <a:t>k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part according to the (</a:t>
                </a:r>
                <a:r>
                  <a:rPr lang="en-US" i="1" dirty="0"/>
                  <a:t>x, y</a:t>
                </a:r>
                <a:r>
                  <a:rPr lang="en-US" dirty="0"/>
                  <a:t>) component of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 and </a:t>
                </a:r>
                <a:r>
                  <a:rPr lang="en-US" i="1" dirty="0" err="1"/>
                  <a:t>l</a:t>
                </a:r>
                <a:r>
                  <a:rPr lang="en-US" i="1" baseline="-25000" dirty="0" err="1"/>
                  <a:t>k</a:t>
                </a:r>
                <a:r>
                  <a:rPr lang="en-US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 baseline="-25000">
                        <a:latin typeface="Cambria Math"/>
                        <a:ea typeface="Cambria Math"/>
                      </a:rPr>
                      <m:t>𝑗𝑘</m:t>
                    </m:r>
                    <m:r>
                      <a:rPr lang="en-US" b="0" i="1" baseline="-25000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is a model parameter that favors certain relative bins for the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part for the action class label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174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025" y="635000"/>
                <a:ext cx="8918575" cy="5613400"/>
              </a:xfrm>
              <a:blipFill rotWithShape="1">
                <a:blip r:embed="rId3"/>
                <a:stretch>
                  <a:fillRect l="-957" t="-869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4572000" cy="53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14" y="4427579"/>
            <a:ext cx="611257" cy="123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17" y="4434508"/>
            <a:ext cx="650645" cy="123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81" y="4481136"/>
            <a:ext cx="685800" cy="12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formulation (cont.)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73025" y="635000"/>
            <a:ext cx="8994775" cy="4085114"/>
          </a:xfrm>
        </p:spPr>
        <p:txBody>
          <a:bodyPr/>
          <a:lstStyle/>
          <a:p>
            <a:r>
              <a:rPr lang="en-US" b="1" dirty="0"/>
              <a:t>Root location potential</a:t>
            </a:r>
            <a:endParaRPr lang="en-US" b="1" i="1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pPr marL="0" indent="0">
              <a:buNone/>
            </a:pPr>
            <a:r>
              <a:rPr lang="en-US" dirty="0" smtClean="0"/>
              <a:t>	Where:</a:t>
            </a:r>
          </a:p>
          <a:p>
            <a:pPr lvl="2"/>
            <a:r>
              <a:rPr lang="en-US" dirty="0" smtClean="0"/>
              <a:t>bin(</a:t>
            </a:r>
            <a:r>
              <a:rPr lang="en-US" i="1" dirty="0" smtClean="0"/>
              <a:t>l</a:t>
            </a:r>
            <a:r>
              <a:rPr lang="en-US" i="1" baseline="-25000" dirty="0" smtClean="0"/>
              <a:t>0</a:t>
            </a:r>
            <a:r>
              <a:rPr lang="en-US" dirty="0" smtClean="0"/>
              <a:t>) is </a:t>
            </a:r>
            <a:r>
              <a:rPr lang="en-US" dirty="0"/>
              <a:t>vector </a:t>
            </a:r>
            <a:r>
              <a:rPr lang="en-US" dirty="0" smtClean="0"/>
              <a:t>according </a:t>
            </a:r>
            <a:r>
              <a:rPr lang="en-US" dirty="0"/>
              <a:t>to the </a:t>
            </a:r>
            <a:r>
              <a:rPr lang="en-US" dirty="0" smtClean="0"/>
              <a:t>root part.</a:t>
            </a:r>
          </a:p>
          <a:p>
            <a:pPr lvl="2"/>
            <a:r>
              <a:rPr lang="en-US" i="1" dirty="0" smtClean="0">
                <a:sym typeface="Symbol"/>
              </a:rPr>
              <a:t></a:t>
            </a:r>
            <a:r>
              <a:rPr lang="en-US" i="1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is favors certain bins for the location of the root part for the action label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endParaRPr lang="en-US" dirty="0" smtClean="0">
              <a:sym typeface="Symbo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41052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58" y="4400264"/>
            <a:ext cx="611257" cy="123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56" y="4415174"/>
            <a:ext cx="685800" cy="12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formulation (cont.)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Global action potential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	Where</a:t>
            </a:r>
          </a:p>
          <a:p>
            <a:pPr lvl="2"/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is a feature vector extracted from the whole image </a:t>
            </a:r>
            <a:r>
              <a:rPr lang="en-US" i="1" dirty="0" smtClean="0"/>
              <a:t>I</a:t>
            </a:r>
            <a:endParaRPr lang="en-US" dirty="0" smtClean="0"/>
          </a:p>
          <a:p>
            <a:pPr lvl="2"/>
            <a:r>
              <a:rPr lang="en-US" dirty="0" smtClean="0">
                <a:sym typeface="Symbol"/>
              </a:rPr>
              <a:t></a:t>
            </a:r>
            <a:r>
              <a:rPr lang="en-US" i="1" baseline="-25000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 is a template for the action class </a:t>
            </a:r>
            <a:r>
              <a:rPr lang="en-US" i="1" dirty="0" smtClean="0">
                <a:sym typeface="Symbol"/>
              </a:rPr>
              <a:t>a</a:t>
            </a:r>
            <a:r>
              <a:rPr lang="en-US" dirty="0" smtClean="0">
                <a:sym typeface="Symbol"/>
              </a:rPr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08" y="1600200"/>
            <a:ext cx="33004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</a:t>
            </a:r>
            <a:r>
              <a:rPr lang="en-US" dirty="0" smtClean="0"/>
              <a:t>test image </a:t>
            </a:r>
            <a:r>
              <a:rPr lang="en-US" i="1" dirty="0" smtClean="0"/>
              <a:t>I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>
                <a:sym typeface="Symbol"/>
              </a:rPr>
              <a:t>predict the action label </a:t>
            </a:r>
            <a:r>
              <a:rPr lang="en-US" i="1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* of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according to equation </a:t>
            </a:r>
          </a:p>
          <a:p>
            <a:pPr marL="285750" indent="0">
              <a:buNone/>
            </a:pPr>
            <a:endParaRPr lang="en-US" dirty="0" smtClean="0">
              <a:sym typeface="Symbol"/>
            </a:endParaRPr>
          </a:p>
          <a:p>
            <a:pPr marL="285750" indent="0">
              <a:buNone/>
            </a:pPr>
            <a:endParaRPr lang="en-US" dirty="0" smtClean="0">
              <a:sym typeface="Symbol"/>
            </a:endParaRPr>
          </a:p>
          <a:p>
            <a:pPr marL="285750" indent="0">
              <a:buNone/>
            </a:pPr>
            <a:r>
              <a:rPr lang="en-US" dirty="0" smtClean="0">
                <a:sym typeface="Symbol"/>
              </a:rPr>
              <a:t>Where </a:t>
            </a:r>
          </a:p>
          <a:p>
            <a:pPr marL="285750" indent="0">
              <a:buNone/>
            </a:pPr>
            <a:r>
              <a:rPr lang="en-US" dirty="0" smtClean="0">
                <a:sym typeface="Symbol"/>
              </a:rPr>
              <a:t> </a:t>
            </a:r>
            <a:endParaRPr lang="en-US" dirty="0" smtClean="0">
              <a:sym typeface="Symbol"/>
            </a:endParaRPr>
          </a:p>
          <a:p>
            <a:pPr marL="285750" indent="0">
              <a:buNone/>
            </a:pPr>
            <a:r>
              <a:rPr lang="en-US" dirty="0" smtClean="0">
                <a:sym typeface="Symbol"/>
              </a:rPr>
              <a:t>Try to find best pose</a:t>
            </a:r>
          </a:p>
          <a:p>
            <a:pPr marL="285750" indent="0">
              <a:buNone/>
            </a:pPr>
            <a:endParaRPr lang="en-US" dirty="0">
              <a:sym typeface="Symbol"/>
            </a:endParaRPr>
          </a:p>
          <a:p>
            <a:pPr marL="285750" indent="0">
              <a:buNone/>
            </a:pPr>
            <a:endParaRPr lang="en-US" dirty="0" smtClean="0">
              <a:sym typeface="Symbo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5786" y="3816238"/>
            <a:ext cx="5876925" cy="1127371"/>
            <a:chOff x="381000" y="3836458"/>
            <a:chExt cx="5876925" cy="112737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836458"/>
              <a:ext cx="2495550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373279"/>
              <a:ext cx="4362450" cy="59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25" y="4392329"/>
              <a:ext cx="11430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79" y="2462691"/>
            <a:ext cx="2828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84" y="1633139"/>
            <a:ext cx="2792931" cy="4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the model parameters </a:t>
            </a:r>
            <a:r>
              <a:rPr lang="en-US" dirty="0">
                <a:sym typeface="Symbol"/>
              </a:rPr>
              <a:t> </a:t>
            </a:r>
            <a:r>
              <a:rPr lang="en-US" dirty="0" smtClean="0">
                <a:sym typeface="Symbol"/>
              </a:rPr>
              <a:t>from training samples set {</a:t>
            </a:r>
            <a:r>
              <a:rPr lang="en-US" i="1" dirty="0" smtClean="0">
                <a:sym typeface="Symbol"/>
              </a:rPr>
              <a:t>I</a:t>
            </a:r>
            <a:r>
              <a:rPr lang="en-US" i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L</a:t>
            </a:r>
            <a:r>
              <a:rPr lang="en-US" i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, </a:t>
            </a:r>
            <a:r>
              <a:rPr lang="en-US" i="1" dirty="0" smtClean="0">
                <a:sym typeface="Symbol"/>
              </a:rPr>
              <a:t>Y</a:t>
            </a:r>
            <a:r>
              <a:rPr lang="en-US" i="1" baseline="30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}, 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=1...</a:t>
            </a:r>
            <a:r>
              <a:rPr lang="en-US" i="1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. </a:t>
            </a:r>
          </a:p>
          <a:p>
            <a:r>
              <a:rPr lang="en-US" dirty="0" smtClean="0">
                <a:sym typeface="Symbol"/>
              </a:rPr>
              <a:t>Learning  using SVM formulation as follows:</a:t>
            </a:r>
          </a:p>
          <a:p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Where 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    C is the trade-off parameter in SVM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    </a:t>
            </a:r>
            <a:r>
              <a:rPr lang="en-US" baseline="30000" dirty="0">
                <a:sym typeface="Symbol"/>
              </a:rPr>
              <a:t>n</a:t>
            </a:r>
            <a:r>
              <a:rPr lang="en-US" dirty="0"/>
              <a:t> is the slack variable for the </a:t>
            </a:r>
            <a:r>
              <a:rPr lang="en-US" i="1" dirty="0"/>
              <a:t>n</a:t>
            </a:r>
            <a:r>
              <a:rPr lang="en-US" dirty="0"/>
              <a:t>-the training </a:t>
            </a:r>
            <a:r>
              <a:rPr lang="en-US" dirty="0" smtClean="0"/>
              <a:t>sample.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24479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90600" y="1947861"/>
            <a:ext cx="7419870" cy="1241906"/>
            <a:chOff x="990600" y="1947861"/>
            <a:chExt cx="7419870" cy="124190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947861"/>
              <a:ext cx="203835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491"/>
            <a:stretch/>
          </p:blipFill>
          <p:spPr bwMode="auto">
            <a:xfrm>
              <a:off x="1143000" y="2443161"/>
              <a:ext cx="4086225" cy="746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10283" b="-19355"/>
            <a:stretch/>
          </p:blipFill>
          <p:spPr bwMode="auto">
            <a:xfrm>
              <a:off x="5231520" y="2462210"/>
              <a:ext cx="3178950" cy="352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3025" y="635000"/>
            <a:ext cx="899477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Dataset: 2458 original images, consists 5 action categories: running, walking, playing golf, sitting, and </a:t>
            </a:r>
            <a:r>
              <a:rPr lang="en-US" dirty="0" smtClean="0"/>
              <a:t>dancing.</a:t>
            </a:r>
            <a:endParaRPr lang="en-US" dirty="0" smtClean="0"/>
          </a:p>
          <a:p>
            <a:r>
              <a:rPr lang="en-US" dirty="0" smtClean="0"/>
              <a:t>Making samples set </a:t>
            </a:r>
            <a:r>
              <a:rPr lang="vi-VN" dirty="0" smtClean="0"/>
              <a:t>from th</a:t>
            </a:r>
            <a:r>
              <a:rPr lang="en-US" dirty="0" smtClean="0"/>
              <a:t>is set, and by mirror image.</a:t>
            </a:r>
          </a:p>
          <a:p>
            <a:r>
              <a:rPr lang="en-US" dirty="0" smtClean="0"/>
              <a:t>Then manually annotate the pose with 14 joint on the human body on the all image in </a:t>
            </a:r>
            <a:r>
              <a:rPr lang="en-US" dirty="0" smtClean="0"/>
              <a:t>dataset.</a:t>
            </a:r>
          </a:p>
          <a:p>
            <a:r>
              <a:rPr lang="en-US" dirty="0"/>
              <a:t>For training stage, creating 90 poselets in total from the training set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2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(cont.)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Comparing this approach with a multi classification SVM with HOG descriptors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4377"/>
            <a:ext cx="2971800" cy="263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34376"/>
            <a:ext cx="3048000" cy="260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48" y="4737538"/>
            <a:ext cx="7086600" cy="97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(cont.)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Summarizing the comparison between this method and </a:t>
            </a:r>
            <a:r>
              <a:rPr lang="en-US" dirty="0"/>
              <a:t>baseline method on the same test data.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17875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Outlines </a:t>
            </a:r>
          </a:p>
        </p:txBody>
      </p:sp>
      <p:sp>
        <p:nvSpPr>
          <p:cNvPr id="6147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eaLnBrk="1" hangingPunct="1"/>
            <a:r>
              <a:rPr lang="en-US" dirty="0" smtClean="0"/>
              <a:t>Pose presentation </a:t>
            </a:r>
          </a:p>
          <a:p>
            <a:pPr eaLnBrk="1" hangingPunct="1"/>
            <a:r>
              <a:rPr lang="en-US" dirty="0" smtClean="0"/>
              <a:t>Model formulation</a:t>
            </a:r>
          </a:p>
          <a:p>
            <a:pPr lvl="1" eaLnBrk="1" hangingPunct="1"/>
            <a:r>
              <a:rPr lang="en-US" dirty="0" smtClean="0"/>
              <a:t>Part appearance potential</a:t>
            </a:r>
          </a:p>
          <a:p>
            <a:pPr lvl="1" eaLnBrk="1" hangingPunct="1"/>
            <a:r>
              <a:rPr lang="en-US" dirty="0" smtClean="0"/>
              <a:t>Pairwise potential</a:t>
            </a:r>
          </a:p>
          <a:p>
            <a:pPr lvl="1" eaLnBrk="1" hangingPunct="1"/>
            <a:r>
              <a:rPr lang="en-US" dirty="0" smtClean="0"/>
              <a:t>Root location potential</a:t>
            </a:r>
          </a:p>
          <a:p>
            <a:pPr lvl="1" eaLnBrk="1" hangingPunct="1"/>
            <a:r>
              <a:rPr lang="en-US" dirty="0" smtClean="0"/>
              <a:t>Global action potential</a:t>
            </a:r>
          </a:p>
          <a:p>
            <a:pPr eaLnBrk="1" hangingPunct="1"/>
            <a:r>
              <a:rPr lang="en-US" dirty="0" smtClean="0"/>
              <a:t>Learning and inference</a:t>
            </a:r>
          </a:p>
          <a:p>
            <a:pPr lvl="1" eaLnBrk="1" hangingPunct="1"/>
            <a:r>
              <a:rPr lang="en-US" dirty="0" smtClean="0"/>
              <a:t>Inference</a:t>
            </a:r>
          </a:p>
          <a:p>
            <a:pPr lvl="1" eaLnBrk="1" hangingPunct="1"/>
            <a:r>
              <a:rPr lang="en-US" dirty="0" smtClean="0"/>
              <a:t>Learning</a:t>
            </a:r>
          </a:p>
          <a:p>
            <a:pPr eaLnBrk="1" hangingPunct="1"/>
            <a:r>
              <a:rPr lang="en-US" dirty="0" smtClean="0"/>
              <a:t>Experiments</a:t>
            </a:r>
          </a:p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(cont.)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on </a:t>
            </a:r>
            <a:r>
              <a:rPr lang="en-US" dirty="0" err="1" smtClean="0"/>
              <a:t>Youtube</a:t>
            </a:r>
            <a:r>
              <a:rPr lang="en-US" dirty="0" smtClean="0"/>
              <a:t> video dataset.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679" y="1143000"/>
            <a:ext cx="5257800" cy="28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68337"/>
            <a:ext cx="5238079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(cont.)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3025" y="653225"/>
            <a:ext cx="4956175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Visualization of Latent Pose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51831" r="11405" b="17514"/>
          <a:stretch/>
        </p:blipFill>
        <p:spPr bwMode="auto">
          <a:xfrm>
            <a:off x="4419600" y="2002124"/>
            <a:ext cx="4498622" cy="236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3701" r="12582" b="48149"/>
          <a:stretch/>
        </p:blipFill>
        <p:spPr bwMode="auto">
          <a:xfrm>
            <a:off x="-8467" y="1905000"/>
            <a:ext cx="4194175" cy="35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4"/>
          <a:stretch/>
        </p:blipFill>
        <p:spPr bwMode="auto">
          <a:xfrm>
            <a:off x="4267200" y="4490274"/>
            <a:ext cx="4800600" cy="9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2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Presenting a model that integrates </a:t>
            </a:r>
            <a:r>
              <a:rPr lang="en-US" dirty="0"/>
              <a:t>pose estimation and action </a:t>
            </a:r>
            <a:r>
              <a:rPr lang="en-US" dirty="0" smtClean="0"/>
              <a:t>recognition. </a:t>
            </a:r>
            <a:r>
              <a:rPr lang="en-US" dirty="0" smtClean="0"/>
              <a:t>Based on the latent pose estimation to solve action recognition.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632" y="2133600"/>
            <a:ext cx="8994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experimental results demonstrate that based on inferring the latent pose, we can improve the final action recognition result.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7183" y="762000"/>
            <a:ext cx="89947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My aim: Developing the camera surveillance system for monitor smoker in public places. However, it detection smoking action via estimation the history of action </a:t>
            </a:r>
            <a:r>
              <a:rPr lang="en-US" dirty="0" smtClean="0"/>
              <a:t>on </a:t>
            </a:r>
            <a:r>
              <a:rPr lang="en-US" dirty="0" smtClean="0"/>
              <a:t>video.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</a:t>
            </a:r>
            <a:r>
              <a:rPr lang="en-US" dirty="0" smtClean="0"/>
              <a:t>for </a:t>
            </a:r>
            <a:r>
              <a:rPr lang="en-US" dirty="0" smtClean="0"/>
              <a:t>Attentions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7171" name="Content Placeholder 9"/>
          <p:cNvSpPr>
            <a:spLocks noGrp="1"/>
          </p:cNvSpPr>
          <p:nvPr>
            <p:ph idx="1"/>
          </p:nvPr>
        </p:nvSpPr>
        <p:spPr>
          <a:xfrm>
            <a:off x="73025" y="635000"/>
            <a:ext cx="8994775" cy="1498600"/>
          </a:xfrm>
        </p:spPr>
        <p:txBody>
          <a:bodyPr/>
          <a:lstStyle/>
          <a:p>
            <a:pPr eaLnBrk="1" hangingPunct="1"/>
            <a:r>
              <a:rPr lang="en-US" dirty="0" smtClean="0"/>
              <a:t>The main goal of this paper is inferential the action label from still images.</a:t>
            </a:r>
          </a:p>
          <a:p>
            <a:pPr eaLnBrk="1" hangingPunct="1"/>
            <a:r>
              <a:rPr lang="en-US" dirty="0" smtClean="0"/>
              <a:t>The information about actions label of an image comes from the pose. For example the configurations of body parts of human in the image. </a:t>
            </a:r>
            <a:r>
              <a:rPr lang="en-US" dirty="0"/>
              <a:t>However, not all body parts are equally important for differentiating actions.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174" name="Content Placeholder 9"/>
          <p:cNvSpPr txBox="1">
            <a:spLocks/>
          </p:cNvSpPr>
          <p:nvPr/>
        </p:nvSpPr>
        <p:spPr bwMode="auto">
          <a:xfrm>
            <a:off x="55562" y="2971800"/>
            <a:ext cx="8783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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challenge is how to learn a system that is aware of the importance of different body parts. So it can try to differentiate on some parts for pose estimation.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33925"/>
            <a:ext cx="1266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343150" y="4724400"/>
            <a:ext cx="1238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334000" y="4754748"/>
            <a:ext cx="1247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828256" y="4744558"/>
            <a:ext cx="1238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43712" y="4754748"/>
            <a:ext cx="1247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performance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8460" y="10668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9600" y="22098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Body parts classification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34290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Pose</a:t>
            </a:r>
          </a:p>
          <a:p>
            <a:pPr algn="ctr"/>
            <a:r>
              <a:rPr lang="en-US" dirty="0" smtClean="0"/>
              <a:t> estimation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47244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detection </a:t>
            </a:r>
          </a:p>
        </p:txBody>
      </p:sp>
      <p:cxnSp>
        <p:nvCxnSpPr>
          <p:cNvPr id="11" name="Straight Arrow Connector 10"/>
          <p:cNvCxnSpPr>
            <a:stCxn id="6" idx="2"/>
            <a:endCxn id="7" idx="0"/>
          </p:cNvCxnSpPr>
          <p:nvPr/>
        </p:nvCxnSpPr>
        <p:spPr>
          <a:xfrm flipH="1">
            <a:off x="5257800" y="1752600"/>
            <a:ext cx="886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5257800" y="2895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>
            <a:off x="5257800" y="4114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764215"/>
            <a:ext cx="5619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971453"/>
            <a:ext cx="9334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7" y="3782533"/>
            <a:ext cx="419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858000" y="506730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Pose representation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3025" y="1371600"/>
            <a:ext cx="9070975" cy="508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Building annotation the joint positions of human body parts in the 2D image space.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" y="1905000"/>
            <a:ext cx="906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/>
              <a:t>From the pose annotation, collect a set of patches with similar pose configuration.</a:t>
            </a:r>
          </a:p>
          <a:p>
            <a:pPr eaLnBrk="1" hangingPunct="1"/>
            <a:r>
              <a:rPr lang="en-US" sz="2000" dirty="0" smtClean="0"/>
              <a:t>Based on the intuition that action-specific parts to select poselets per action.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40087"/>
            <a:ext cx="2797175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r="25572" b="25859"/>
          <a:stretch/>
        </p:blipFill>
        <p:spPr bwMode="auto">
          <a:xfrm>
            <a:off x="3429000" y="4114800"/>
            <a:ext cx="22098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2" r="20593" b="15309"/>
          <a:stretch/>
        </p:blipFill>
        <p:spPr bwMode="auto">
          <a:xfrm>
            <a:off x="6248400" y="3154217"/>
            <a:ext cx="2475186" cy="309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025" y="635000"/>
            <a:ext cx="88423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dirty="0" smtClean="0"/>
              <a:t>Authors use the notation of “poselet” to refer to a set of patches not only with similar pose configuration, but also from the same action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Pose representation (cont.)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detect the presence of poselets, authors used the standard SVM and HOG feature for training classifier for each poselet.</a:t>
            </a:r>
          </a:p>
          <a:p>
            <a:r>
              <a:rPr lang="en-US" dirty="0" smtClean="0"/>
              <a:t>Create samples:</a:t>
            </a:r>
          </a:p>
          <a:p>
            <a:pPr lvl="1"/>
            <a:r>
              <a:rPr lang="en-US" dirty="0" smtClean="0"/>
              <a:t>The positive samples are patches from each poselet cluster. </a:t>
            </a:r>
          </a:p>
          <a:p>
            <a:pPr lvl="1"/>
            <a:r>
              <a:rPr lang="en-US" dirty="0" smtClean="0"/>
              <a:t>The negative samples are randomly selected from images which have the different action label to the positive samples.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30480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formulation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" y="635000"/>
            <a:ext cx="8537575" cy="1955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Assumptions:</a:t>
            </a:r>
          </a:p>
          <a:p>
            <a:pPr lvl="1">
              <a:defRPr/>
            </a:pPr>
            <a:r>
              <a:rPr lang="en-US" dirty="0" smtClean="0"/>
              <a:t>Image (</a:t>
            </a:r>
            <a:r>
              <a:rPr lang="en-US" i="1" dirty="0" smtClean="0"/>
              <a:t>I</a:t>
            </a:r>
            <a:r>
              <a:rPr lang="en-US" dirty="0" smtClean="0"/>
              <a:t>) only contains one person in the middle of the image.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6200" y="3173414"/>
            <a:ext cx="8994775" cy="32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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3716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7145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1717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dirty="0" smtClean="0"/>
              <a:t>Y is the action label of the person, L is the pose of person.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Where:</a:t>
            </a:r>
          </a:p>
          <a:p>
            <a:pPr lvl="2">
              <a:defRPr/>
            </a:pPr>
            <a:r>
              <a:rPr lang="en-US" i="1" dirty="0" smtClean="0"/>
              <a:t>L=(l</a:t>
            </a:r>
            <a:r>
              <a:rPr lang="en-US" i="1" baseline="-25000" dirty="0" smtClean="0"/>
              <a:t>0</a:t>
            </a:r>
            <a:r>
              <a:rPr lang="en-US" i="1" dirty="0" smtClean="0"/>
              <a:t>,l</a:t>
            </a:r>
            <a:r>
              <a:rPr lang="en-US" i="1" baseline="-25000" dirty="0" smtClean="0"/>
              <a:t>1</a:t>
            </a:r>
            <a:r>
              <a:rPr lang="en-US" i="1" dirty="0" smtClean="0"/>
              <a:t>,...l</a:t>
            </a:r>
            <a:r>
              <a:rPr lang="en-US" baseline="-25000" dirty="0" smtClean="0">
                <a:sym typeface="Symbol"/>
              </a:rPr>
              <a:t></a:t>
            </a:r>
            <a:r>
              <a:rPr lang="en-US" i="1" baseline="-25000" dirty="0" smtClean="0"/>
              <a:t>-1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</a:t>
            </a:r>
            <a:r>
              <a:rPr lang="en-US" dirty="0" smtClean="0"/>
              <a:t> is the number of the parts </a:t>
            </a:r>
          </a:p>
          <a:p>
            <a:pPr lvl="2">
              <a:defRPr/>
            </a:pPr>
            <a:r>
              <a:rPr lang="en-US" i="1" dirty="0" smtClean="0"/>
              <a:t>l</a:t>
            </a:r>
            <a:r>
              <a:rPr lang="en-US" i="1" baseline="-25000" dirty="0" smtClean="0"/>
              <a:t>i</a:t>
            </a:r>
            <a:r>
              <a:rPr lang="en-US" i="1" dirty="0" smtClean="0"/>
              <a:t>=(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,y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,z</a:t>
            </a:r>
            <a:r>
              <a:rPr lang="en-US" i="1" baseline="-25000" dirty="0" err="1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is configuration of the </a:t>
            </a:r>
            <a:r>
              <a:rPr lang="en-US" i="1" dirty="0"/>
              <a:t>i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part, where </a:t>
            </a:r>
            <a:r>
              <a:rPr lang="en-US" i="1" dirty="0" smtClean="0"/>
              <a:t>(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i</a:t>
            </a:r>
            <a:r>
              <a:rPr lang="en-US" i="1" dirty="0" err="1" smtClean="0"/>
              <a:t>,y</a:t>
            </a:r>
            <a:r>
              <a:rPr lang="en-US" i="1" baseline="-25000" dirty="0" err="1"/>
              <a:t>i</a:t>
            </a:r>
            <a:r>
              <a:rPr lang="en-US" i="1" dirty="0" smtClean="0"/>
              <a:t>) </a:t>
            </a:r>
            <a:r>
              <a:rPr lang="en-US" dirty="0" smtClean="0"/>
              <a:t>indicates the </a:t>
            </a:r>
            <a:r>
              <a:rPr lang="en-US" i="1" dirty="0" smtClean="0"/>
              <a:t>(</a:t>
            </a:r>
            <a:r>
              <a:rPr lang="en-US" i="1" dirty="0" err="1" smtClean="0"/>
              <a:t>x,y</a:t>
            </a:r>
            <a:r>
              <a:rPr lang="en-US" i="1" dirty="0" smtClean="0"/>
              <a:t>) </a:t>
            </a:r>
            <a:r>
              <a:rPr lang="en-US" dirty="0" smtClean="0"/>
              <a:t>locations of the </a:t>
            </a:r>
            <a:r>
              <a:rPr lang="en-US" i="1" dirty="0"/>
              <a:t>i</a:t>
            </a:r>
            <a:r>
              <a:rPr lang="en-US" i="1" dirty="0" smtClean="0"/>
              <a:t>-</a:t>
            </a:r>
            <a:r>
              <a:rPr lang="en-US" i="1" dirty="0" err="1" smtClean="0"/>
              <a:t>th</a:t>
            </a:r>
            <a:r>
              <a:rPr lang="en-US" i="1" dirty="0" smtClean="0"/>
              <a:t> </a:t>
            </a:r>
            <a:r>
              <a:rPr lang="en-US" dirty="0" smtClean="0"/>
              <a:t>in image.</a:t>
            </a:r>
          </a:p>
          <a:p>
            <a:pPr marL="1316038" lvl="2" indent="0">
              <a:buFont typeface="Wingdings" pitchFamily="2" charset="2"/>
              <a:buNone/>
              <a:defRPr/>
            </a:pPr>
            <a:r>
              <a:rPr lang="en-US" dirty="0" err="1" smtClean="0"/>
              <a:t>z</a:t>
            </a:r>
            <a:r>
              <a:rPr lang="en-US" baseline="-25000" dirty="0" err="1"/>
              <a:t>i</a:t>
            </a:r>
            <a:r>
              <a:rPr lang="en-US" dirty="0" smtClean="0">
                <a:sym typeface="Symbol"/>
              </a:rPr>
              <a:t></a:t>
            </a:r>
            <a:r>
              <a:rPr lang="en-US" b="1" dirty="0" smtClean="0">
                <a:sym typeface="Symbol"/>
              </a:rPr>
              <a:t></a:t>
            </a:r>
            <a:r>
              <a:rPr lang="en-US" baseline="-25000" dirty="0">
                <a:sym typeface="Symbol"/>
              </a:rPr>
              <a:t>i</a:t>
            </a:r>
            <a:r>
              <a:rPr lang="en-US" dirty="0" smtClean="0"/>
              <a:t> is index of the chosen poselet for the </a:t>
            </a:r>
            <a:r>
              <a:rPr lang="en-US" i="1" dirty="0" smtClean="0"/>
              <a:t>i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part.</a:t>
            </a:r>
            <a:r>
              <a:rPr lang="en-US" b="1" dirty="0" smtClean="0">
                <a:sym typeface="Symbol"/>
              </a:rPr>
              <a:t> </a:t>
            </a:r>
            <a:r>
              <a:rPr lang="en-US" i="1" baseline="-25000" dirty="0" smtClean="0"/>
              <a:t>i</a:t>
            </a:r>
            <a:r>
              <a:rPr lang="en-US" dirty="0" smtClean="0"/>
              <a:t> denote the poselet set corresponding to the part </a:t>
            </a:r>
            <a:r>
              <a:rPr lang="en-US" i="1" dirty="0" smtClean="0"/>
              <a:t>i</a:t>
            </a:r>
            <a:r>
              <a:rPr lang="en-US" dirty="0" smtClean="0"/>
              <a:t>. 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r="25572" b="25859"/>
          <a:stretch/>
        </p:blipFill>
        <p:spPr bwMode="auto">
          <a:xfrm>
            <a:off x="3200400" y="1600200"/>
            <a:ext cx="22098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formulation (cont.)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an undirected graph </a:t>
            </a:r>
            <a:r>
              <a:rPr lang="en-US" i="1" dirty="0" smtClean="0"/>
              <a:t>G</a:t>
            </a:r>
            <a:r>
              <a:rPr lang="en-US" dirty="0" smtClean="0"/>
              <a:t>=(</a:t>
            </a:r>
            <a:r>
              <a:rPr lang="en-US" i="1" dirty="0" smtClean="0"/>
              <a:t>V</a:t>
            </a:r>
            <a:r>
              <a:rPr lang="en-US" dirty="0" smtClean="0"/>
              <a:t>,</a:t>
            </a:r>
            <a:r>
              <a:rPr lang="en-US" i="1" dirty="0" smtClean="0"/>
              <a:t>E</a:t>
            </a:r>
            <a:r>
              <a:rPr lang="en-US" dirty="0" smtClean="0"/>
              <a:t>) to constrain the configuration of the pose L.</a:t>
            </a:r>
          </a:p>
          <a:p>
            <a:pPr marL="0" indent="0">
              <a:buNone/>
            </a:pPr>
            <a:r>
              <a:rPr lang="en-US" dirty="0" smtClean="0"/>
              <a:t>    Where:</a:t>
            </a:r>
          </a:p>
          <a:p>
            <a:pPr lvl="1"/>
            <a:r>
              <a:rPr lang="en-US" dirty="0" smtClean="0"/>
              <a:t>A vertex </a:t>
            </a:r>
            <a:r>
              <a:rPr lang="en-US" i="1" dirty="0" err="1" smtClean="0"/>
              <a:t>j</a:t>
            </a:r>
            <a:r>
              <a:rPr lang="en-US" i="1" dirty="0" err="1" smtClean="0">
                <a:sym typeface="Symbol" pitchFamily="18" charset="2"/>
              </a:rPr>
              <a:t>V</a:t>
            </a:r>
            <a:r>
              <a:rPr lang="en-US" i="1" dirty="0" smtClean="0">
                <a:sym typeface="Symbol" pitchFamily="18" charset="2"/>
              </a:rPr>
              <a:t>,</a:t>
            </a:r>
            <a:r>
              <a:rPr lang="en-US" dirty="0" smtClean="0">
                <a:sym typeface="Symbol" pitchFamily="18" charset="2"/>
              </a:rPr>
              <a:t> represent </a:t>
            </a:r>
            <a:r>
              <a:rPr lang="en-US" i="1" dirty="0">
                <a:sym typeface="Symbol" pitchFamily="18" charset="2"/>
              </a:rPr>
              <a:t>j</a:t>
            </a:r>
            <a:r>
              <a:rPr lang="en-US" dirty="0">
                <a:sym typeface="Symbol" pitchFamily="18" charset="2"/>
              </a:rPr>
              <a:t>-</a:t>
            </a:r>
            <a:r>
              <a:rPr lang="en-US" dirty="0" err="1">
                <a:sym typeface="Symbol" pitchFamily="18" charset="2"/>
              </a:rPr>
              <a:t>th</a:t>
            </a:r>
            <a:r>
              <a:rPr lang="en-US" dirty="0">
                <a:sym typeface="Symbol" pitchFamily="18" charset="2"/>
              </a:rPr>
              <a:t> part             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An edge (</a:t>
            </a:r>
            <a:r>
              <a:rPr lang="en-US" i="1" dirty="0" err="1" smtClean="0">
                <a:sym typeface="Symbol" pitchFamily="18" charset="2"/>
              </a:rPr>
              <a:t>j,k</a:t>
            </a:r>
            <a:r>
              <a:rPr lang="en-US" dirty="0" smtClean="0">
                <a:sym typeface="Symbol" pitchFamily="18" charset="2"/>
              </a:rPr>
              <a:t>) </a:t>
            </a:r>
            <a:r>
              <a:rPr lang="en-US" i="1" dirty="0" smtClean="0">
                <a:sym typeface="Symbol" pitchFamily="18" charset="2"/>
              </a:rPr>
              <a:t>E</a:t>
            </a:r>
          </a:p>
          <a:p>
            <a:pPr marL="457200" lvl="1" indent="0"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Represent connected </a:t>
            </a:r>
            <a:r>
              <a:rPr lang="en-US" dirty="0">
                <a:sym typeface="Symbol" pitchFamily="18" charset="2"/>
              </a:rPr>
              <a:t>part </a:t>
            </a:r>
            <a:r>
              <a:rPr lang="en-US" i="1" dirty="0" err="1">
                <a:sym typeface="Symbol" pitchFamily="18" charset="2"/>
              </a:rPr>
              <a:t>l</a:t>
            </a:r>
            <a:r>
              <a:rPr lang="en-US" i="1" baseline="-25000" dirty="0" err="1">
                <a:sym typeface="Symbol" pitchFamily="18" charset="2"/>
              </a:rPr>
              <a:t>j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i="1" dirty="0" err="1" smtClean="0">
                <a:sym typeface="Symbol" pitchFamily="18" charset="2"/>
              </a:rPr>
              <a:t>l</a:t>
            </a:r>
            <a:r>
              <a:rPr lang="en-US" i="1" baseline="-25000" dirty="0" err="1" smtClean="0">
                <a:sym typeface="Symbol" pitchFamily="18" charset="2"/>
              </a:rPr>
              <a:t>k</a:t>
            </a:r>
            <a:endParaRPr lang="en-US" dirty="0" smtClean="0">
              <a:sym typeface="Symbol" pitchFamily="18" charset="2"/>
            </a:endParaRPr>
          </a:p>
          <a:p>
            <a:pPr lvl="2"/>
            <a:endParaRPr lang="en-US" dirty="0" smtClean="0"/>
          </a:p>
          <a:p>
            <a:pPr lvl="2"/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778" y="3641343"/>
            <a:ext cx="6162329" cy="248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4644869" y="1309542"/>
            <a:ext cx="4344987" cy="2305843"/>
            <a:chOff x="5418962" y="2697480"/>
            <a:chExt cx="3669604" cy="1927860"/>
          </a:xfrm>
        </p:grpSpPr>
        <p:sp>
          <p:nvSpPr>
            <p:cNvPr id="6" name="Oval 5"/>
            <p:cNvSpPr/>
            <p:nvPr/>
          </p:nvSpPr>
          <p:spPr>
            <a:xfrm>
              <a:off x="7159374" y="3157968"/>
              <a:ext cx="263475" cy="228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0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823568" y="3484491"/>
              <a:ext cx="263475" cy="228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3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558571" y="3471798"/>
              <a:ext cx="263475" cy="228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72816" y="3946225"/>
              <a:ext cx="263475" cy="2284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cxnSp>
          <p:nvCxnSpPr>
            <p:cNvPr id="8" name="Straight Connector 7"/>
            <p:cNvCxnSpPr>
              <a:stCxn id="6" idx="5"/>
              <a:endCxn id="10" idx="2"/>
            </p:cNvCxnSpPr>
            <p:nvPr/>
          </p:nvCxnSpPr>
          <p:spPr>
            <a:xfrm>
              <a:off x="7384263" y="3352994"/>
              <a:ext cx="439305" cy="2457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4"/>
              <a:endCxn id="12" idx="0"/>
            </p:cNvCxnSpPr>
            <p:nvPr/>
          </p:nvCxnSpPr>
          <p:spPr>
            <a:xfrm>
              <a:off x="7291112" y="3386455"/>
              <a:ext cx="13442" cy="559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3"/>
              <a:endCxn id="11" idx="6"/>
            </p:cNvCxnSpPr>
            <p:nvPr/>
          </p:nvCxnSpPr>
          <p:spPr>
            <a:xfrm flipH="1">
              <a:off x="6822046" y="3352994"/>
              <a:ext cx="375913" cy="233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572855" y="2697480"/>
              <a:ext cx="1406258" cy="4569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Upper body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82308" y="3605082"/>
              <a:ext cx="1406258" cy="4585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Right-arm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18962" y="3370248"/>
              <a:ext cx="1406258" cy="4569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Left-arm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22046" y="4168366"/>
              <a:ext cx="1407845" cy="4569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Legs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formulation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Giving a set of </a:t>
            </a:r>
            <a:r>
              <a:rPr lang="en-US" i="1" dirty="0" smtClean="0"/>
              <a:t>N</a:t>
            </a:r>
            <a:r>
              <a:rPr lang="en-US" dirty="0" smtClean="0"/>
              <a:t> training samples {</a:t>
            </a:r>
            <a:r>
              <a:rPr lang="en-US" i="1" dirty="0" smtClean="0"/>
              <a:t>(I</a:t>
            </a:r>
            <a:r>
              <a:rPr lang="en-US" i="1" baseline="30000" dirty="0" smtClean="0"/>
              <a:t>(n)</a:t>
            </a:r>
            <a:r>
              <a:rPr lang="en-US" i="1" dirty="0" smtClean="0"/>
              <a:t>,L</a:t>
            </a:r>
            <a:r>
              <a:rPr lang="en-US" i="1" baseline="30000" dirty="0" smtClean="0"/>
              <a:t>(n)</a:t>
            </a:r>
            <a:r>
              <a:rPr lang="en-US" i="1" dirty="0" smtClean="0"/>
              <a:t>,Y</a:t>
            </a:r>
            <a:r>
              <a:rPr lang="en-US" i="1" baseline="30000" dirty="0" smtClean="0"/>
              <a:t>(n)</a:t>
            </a:r>
            <a:r>
              <a:rPr lang="en-US" i="1" dirty="0" smtClean="0"/>
              <a:t>), n=1..N</a:t>
            </a:r>
            <a:r>
              <a:rPr lang="en-US" dirty="0" smtClean="0"/>
              <a:t>}</a:t>
            </a:r>
          </a:p>
          <a:p>
            <a:pPr>
              <a:defRPr/>
            </a:pPr>
            <a:r>
              <a:rPr lang="en-US" dirty="0" smtClean="0"/>
              <a:t>Learning a discriminative function </a:t>
            </a:r>
            <a:r>
              <a:rPr lang="en-US" i="1" dirty="0" smtClean="0"/>
              <a:t>H</a:t>
            </a:r>
            <a:r>
              <a:rPr lang="en-US" dirty="0" smtClean="0"/>
              <a:t>: </a:t>
            </a:r>
            <a:r>
              <a:rPr lang="en-US" sz="1800" dirty="0" smtClean="0">
                <a:latin typeface="Lucida Calligraphy" pitchFamily="66" charset="0"/>
              </a:rPr>
              <a:t>I </a:t>
            </a:r>
            <a:r>
              <a:rPr lang="en-US" sz="1800" dirty="0" err="1" smtClean="0"/>
              <a:t>x</a:t>
            </a:r>
            <a:r>
              <a:rPr lang="en-US" sz="1800" dirty="0" err="1" smtClean="0">
                <a:latin typeface="Lucida Calligraphy" pitchFamily="66" charset="0"/>
              </a:rPr>
              <a:t>Y</a:t>
            </a:r>
            <a:r>
              <a:rPr lang="en-US" sz="1800" dirty="0" smtClean="0">
                <a:latin typeface="Lucida Calligraphy" pitchFamily="66" charset="0"/>
              </a:rPr>
              <a:t> </a:t>
            </a:r>
            <a:r>
              <a:rPr lang="en-US" sz="1800" dirty="0" smtClean="0">
                <a:latin typeface="Lucida Calligraphy" pitchFamily="66" charset="0"/>
                <a:sym typeface="Symbol"/>
              </a:rPr>
              <a:t></a:t>
            </a:r>
            <a:r>
              <a:rPr lang="en-US" sz="1800" dirty="0" smtClean="0">
                <a:latin typeface="Lucida Calligraphy" pitchFamily="66" charset="0"/>
              </a:rPr>
              <a:t>R</a:t>
            </a:r>
            <a:r>
              <a:rPr lang="en-US" sz="1800" dirty="0" smtClean="0"/>
              <a:t>  </a:t>
            </a:r>
            <a:r>
              <a:rPr lang="en-US" dirty="0" smtClean="0"/>
              <a:t>over an image </a:t>
            </a:r>
            <a:r>
              <a:rPr lang="en-US" i="1" dirty="0" smtClean="0"/>
              <a:t>I</a:t>
            </a:r>
            <a:r>
              <a:rPr lang="en-US" dirty="0" smtClean="0"/>
              <a:t> and its class label </a:t>
            </a:r>
            <a:r>
              <a:rPr lang="en-US" i="1" dirty="0" smtClean="0"/>
              <a:t>Y</a:t>
            </a:r>
            <a:r>
              <a:rPr lang="en-US" dirty="0" smtClean="0"/>
              <a:t>, and </a:t>
            </a:r>
            <a:r>
              <a:rPr lang="en-US" i="1" dirty="0" smtClean="0"/>
              <a:t>H</a:t>
            </a:r>
            <a:r>
              <a:rPr lang="en-US" dirty="0" smtClean="0"/>
              <a:t> is parameterized by </a:t>
            </a:r>
            <a:r>
              <a:rPr lang="en-US" dirty="0" smtClean="0">
                <a:sym typeface="Symbol"/>
              </a:rPr>
              <a:t>.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r>
              <a:rPr lang="en-US" dirty="0" smtClean="0">
                <a:sym typeface="Symbol"/>
              </a:rPr>
              <a:t>Testing can predict the class label </a:t>
            </a:r>
            <a:r>
              <a:rPr lang="en-US" i="1" dirty="0" smtClean="0">
                <a:sym typeface="Symbol"/>
              </a:rPr>
              <a:t>Y*</a:t>
            </a:r>
            <a:r>
              <a:rPr lang="en-US" dirty="0" smtClean="0">
                <a:sym typeface="Symbol"/>
              </a:rPr>
              <a:t> of input image </a:t>
            </a:r>
            <a:r>
              <a:rPr lang="en-US" i="1" dirty="0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as</a:t>
            </a: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>
              <a:defRPr/>
            </a:pPr>
            <a:endParaRPr lang="en-US" dirty="0" smtClean="0">
              <a:sym typeface="Symbol"/>
            </a:endParaRPr>
          </a:p>
          <a:p>
            <a:pPr marL="0" indent="0">
              <a:buNone/>
              <a:defRPr/>
            </a:pPr>
            <a:r>
              <a:rPr lang="en-US" dirty="0" smtClean="0">
                <a:sym typeface="Symbol"/>
              </a:rPr>
              <a:t>Where </a:t>
            </a:r>
            <a:r>
              <a:rPr lang="en-US" i="1" dirty="0" smtClean="0">
                <a:sym typeface="Symbol"/>
              </a:rPr>
              <a:t>H</a:t>
            </a:r>
            <a:r>
              <a:rPr lang="en-US" dirty="0" smtClean="0">
                <a:sym typeface="Symbol"/>
              </a:rPr>
              <a:t> is formed: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>
                <a:sym typeface="Symbol"/>
              </a:rPr>
              <a:t>   (</a:t>
            </a:r>
            <a:r>
              <a:rPr lang="en-US" i="1" dirty="0" smtClean="0">
                <a:sym typeface="Symbol"/>
              </a:rPr>
              <a:t>I, L, Y</a:t>
            </a:r>
            <a:r>
              <a:rPr lang="en-US" dirty="0" smtClean="0">
                <a:sym typeface="Symbol"/>
              </a:rPr>
              <a:t>) is a feature vector depending on </a:t>
            </a:r>
            <a:r>
              <a:rPr lang="en-US" i="1" dirty="0" smtClean="0">
                <a:sym typeface="Symbol"/>
              </a:rPr>
              <a:t>I, L</a:t>
            </a:r>
            <a:r>
              <a:rPr lang="en-US" dirty="0" smtClean="0">
                <a:sym typeface="Symbol"/>
              </a:rPr>
              <a:t>, and </a:t>
            </a:r>
            <a:r>
              <a:rPr lang="en-US" i="1" dirty="0" smtClean="0">
                <a:sym typeface="Symbol"/>
              </a:rPr>
              <a:t>Y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56"/>
          <a:stretch/>
        </p:blipFill>
        <p:spPr bwMode="auto">
          <a:xfrm>
            <a:off x="2887896" y="3626089"/>
            <a:ext cx="3433159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9"/>
          <a:stretch/>
        </p:blipFill>
        <p:spPr bwMode="auto">
          <a:xfrm>
            <a:off x="3004855" y="2971800"/>
            <a:ext cx="319924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F8EE4-0539-409D-A3F1-6CE25641536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8418</TotalTime>
  <Words>1011</Words>
  <Application>Microsoft Office PowerPoint</Application>
  <PresentationFormat>On-screen Show (4:3)</PresentationFormat>
  <Paragraphs>200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Recognizing Human actions from Still Images with Latent Poses  Authors: Weilong Yang, Yang Wang, and Greg Mori Simon Fraser University, Burnaby, BC, Canada In: IEEE Conference Computer Vision and Pattern Recognition (CVPR), 2010</vt:lpstr>
      <vt:lpstr>Outlines </vt:lpstr>
      <vt:lpstr>Introduction</vt:lpstr>
      <vt:lpstr>Introduction (cont.)</vt:lpstr>
      <vt:lpstr>Pose representation</vt:lpstr>
      <vt:lpstr>Pose representation (cont.)</vt:lpstr>
      <vt:lpstr>Model formulation </vt:lpstr>
      <vt:lpstr>Model formulation (cont.)</vt:lpstr>
      <vt:lpstr>Model formulation (cont.)</vt:lpstr>
      <vt:lpstr>Model formulation (cont.)</vt:lpstr>
      <vt:lpstr>Model formulation (cont.)</vt:lpstr>
      <vt:lpstr>Model formulation (cont.)</vt:lpstr>
      <vt:lpstr>Model formulation (cont.)</vt:lpstr>
      <vt:lpstr>Model formulation (cont.)</vt:lpstr>
      <vt:lpstr>Inference</vt:lpstr>
      <vt:lpstr>Learning</vt:lpstr>
      <vt:lpstr>Experiments</vt:lpstr>
      <vt:lpstr>Experiments (cont.)</vt:lpstr>
      <vt:lpstr>Experiments (cont.)</vt:lpstr>
      <vt:lpstr>Experiments (cont.)</vt:lpstr>
      <vt:lpstr>Experiments (cont.)</vt:lpstr>
      <vt:lpstr>Conclusion</vt:lpstr>
      <vt:lpstr>Conclusion</vt:lpstr>
      <vt:lpstr>Thank YOU for Attentions!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hoangdung</dc:creator>
  <cp:lastModifiedBy>hoangdung</cp:lastModifiedBy>
  <cp:revision>209</cp:revision>
  <cp:lastPrinted>2011-11-04T13:44:56Z</cp:lastPrinted>
  <dcterms:created xsi:type="dcterms:W3CDTF">2011-10-07T13:38:54Z</dcterms:created>
  <dcterms:modified xsi:type="dcterms:W3CDTF">2011-11-04T14:08:01Z</dcterms:modified>
</cp:coreProperties>
</file>